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6.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9" r:id="rId3"/>
    <p:sldId id="262" r:id="rId4"/>
    <p:sldId id="264" r:id="rId5"/>
    <p:sldId id="260" r:id="rId6"/>
    <p:sldId id="265" r:id="rId7"/>
    <p:sldId id="273" r:id="rId8"/>
    <p:sldId id="270" r:id="rId9"/>
    <p:sldId id="277" r:id="rId10"/>
    <p:sldId id="276" r:id="rId11"/>
    <p:sldId id="275" r:id="rId12"/>
    <p:sldId id="274" r:id="rId13"/>
  </p:sldIdLst>
  <p:sldSz cx="6119813" cy="4319588"/>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86"/>
    <p:restoredTop sz="94676"/>
  </p:normalViewPr>
  <p:slideViewPr>
    <p:cSldViewPr snapToGrid="0">
      <p:cViewPr varScale="1">
        <p:scale>
          <a:sx n="163" d="100"/>
          <a:sy n="163" d="100"/>
        </p:scale>
        <p:origin x="1620"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ustomXml" Target="../customXml/item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20"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1/27/2026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1/27/2026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1/27/2026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1/27/2026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1/27/2026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1/27/2026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2957629026"/>
              </p:ext>
            </p:extLst>
          </p:nvPr>
        </p:nvGraphicFramePr>
        <p:xfrm>
          <a:off x="241826" y="822960"/>
          <a:ext cx="5586600" cy="3437747"/>
        </p:xfrm>
        <a:graphic>
          <a:graphicData uri="http://schemas.openxmlformats.org/drawingml/2006/table">
            <a:tbl>
              <a:tblPr firstRow="1" bandRow="1">
                <a:tableStyleId>{5C22544A-7EE6-4342-B048-85BDC9FD1C3A}</a:tableStyleId>
              </a:tblPr>
              <a:tblGrid>
                <a:gridCol w="1741251">
                  <a:extLst>
                    <a:ext uri="{9D8B030D-6E8A-4147-A177-3AD203B41FA5}">
                      <a16:colId xmlns:a16="http://schemas.microsoft.com/office/drawing/2014/main" val="1397519339"/>
                    </a:ext>
                  </a:extLst>
                </a:gridCol>
                <a:gridCol w="2024609">
                  <a:extLst>
                    <a:ext uri="{9D8B030D-6E8A-4147-A177-3AD203B41FA5}">
                      <a16:colId xmlns:a16="http://schemas.microsoft.com/office/drawing/2014/main" val="279180329"/>
                    </a:ext>
                  </a:extLst>
                </a:gridCol>
                <a:gridCol w="1820740">
                  <a:extLst>
                    <a:ext uri="{9D8B030D-6E8A-4147-A177-3AD203B41FA5}">
                      <a16:colId xmlns:a16="http://schemas.microsoft.com/office/drawing/2014/main" val="1532179531"/>
                    </a:ext>
                  </a:extLst>
                </a:gridCol>
              </a:tblGrid>
              <a:tr h="38860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omic Sans MS" panose="030F0702030302020204" pitchFamily="66" charset="0"/>
                          <a:ea typeface="+mn-ea"/>
                          <a:cs typeface="Calibri" panose="020F0502020204030204" pitchFamily="34" charset="0"/>
                        </a:rPr>
                        <a:t>What went well? Supporting evidence?</a:t>
                      </a:r>
                      <a:r>
                        <a:rPr lang="en-GB" sz="700" dirty="0">
                          <a:solidFill>
                            <a:sysClr val="windowText" lastClr="000000"/>
                          </a:solidFill>
                          <a:effectLst/>
                          <a:latin typeface="Comic Sans MS" panose="030F0702030302020204" pitchFamily="66" charset="0"/>
                          <a:cs typeface="Calibri" panose="020F0502020204030204" pitchFamily="34" charset="0"/>
                        </a:rPr>
                        <a:t> </a:t>
                      </a:r>
                      <a:endParaRPr lang="en-US" sz="700" dirty="0">
                        <a:solidFill>
                          <a:sysClr val="windowText" lastClr="000000"/>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omic Sans MS" panose="030F0702030302020204" pitchFamily="66" charset="0"/>
                          <a:cs typeface="Calibri" panose="020F0502020204030204" pitchFamily="34" charset="0"/>
                        </a:rPr>
                        <a:t>What didn't go well? Supporting evidence? </a:t>
                      </a:r>
                      <a:endParaRPr lang="en-GB" sz="700"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20377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omic Sans MS" panose="030F0702030302020204" pitchFamily="66" charset="0"/>
                          <a:cs typeface="Calibri" panose="020F0502020204030204" pitchFamily="34" charset="0"/>
                        </a:rPr>
                        <a:t>1. </a:t>
                      </a:r>
                      <a:r>
                        <a:rPr lang="en-US" sz="700" dirty="0">
                          <a:effectLst/>
                          <a:latin typeface="Comic Sans MS" panose="030F0702030302020204" pitchFamily="66" charset="0"/>
                          <a:cs typeface="Calibri" panose="020F0502020204030204" pitchFamily="34" charset="0"/>
                        </a:rPr>
                        <a:t>Swim competently, confidently and proficiently over a distance of at least 25 </a:t>
                      </a:r>
                      <a:r>
                        <a:rPr lang="en-US" sz="700" dirty="0" err="1">
                          <a:effectLst/>
                          <a:latin typeface="Comic Sans MS" panose="030F0702030302020204" pitchFamily="66" charset="0"/>
                          <a:cs typeface="Calibri" panose="020F0502020204030204" pitchFamily="34" charset="0"/>
                        </a:rPr>
                        <a:t>metres</a:t>
                      </a:r>
                      <a:endParaRPr lang="en-GB" sz="700" dirty="0">
                        <a:effectLst/>
                        <a:latin typeface="Comic Sans MS" panose="030F0702030302020204" pitchFamily="66" charset="0"/>
                        <a:ea typeface="Calibri" panose="020F0502020204030204" pitchFamily="34" charset="0"/>
                        <a:cs typeface="Calibri" panose="020F0502020204030204" pitchFamily="34" charset="0"/>
                      </a:endParaRPr>
                    </a:p>
                    <a:p>
                      <a:endParaRPr lang="en-US" sz="700" dirty="0">
                        <a:latin typeface="Comic Sans MS" panose="030F0702030302020204" pitchFamily="66" charset="0"/>
                        <a:cs typeface="Calibri" panose="020F0502020204030204" pitchFamily="34" charset="0"/>
                      </a:endParaRPr>
                    </a:p>
                    <a:p>
                      <a:endParaRPr lang="en-US" sz="700" dirty="0">
                        <a:latin typeface="Comic Sans MS" panose="030F0702030302020204" pitchFamily="66" charset="0"/>
                        <a:cs typeface="Calibri" panose="020F0502020204030204" pitchFamily="34" charset="0"/>
                      </a:endParaRPr>
                    </a:p>
                    <a:p>
                      <a:endParaRPr lang="en-US" sz="7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omic Sans MS" panose="030F0702030302020204" pitchFamily="66" charset="0"/>
                          <a:cs typeface="Calibri" panose="020F0502020204030204" pitchFamily="34" charset="0"/>
                        </a:rPr>
                        <a:t>We are a school near the sea and so swimming is a critical skill.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omic Sans MS" panose="030F0702030302020204" pitchFamily="66" charset="0"/>
                          <a:cs typeface="Calibri" panose="020F0502020204030204" pitchFamily="34" charset="0"/>
                        </a:rPr>
                        <a:t>All children worked towards 25m. 74% swam 25m  and all learned to swim.</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omic Sans MS" panose="030F0702030302020204" pitchFamily="66" charset="0"/>
                          <a:cs typeface="Calibri" panose="020F0502020204030204" pitchFamily="34" charset="0"/>
                        </a:rPr>
                        <a:t>RNLI spoke to children about beach safety and children visiting West </a:t>
                      </a:r>
                      <a:r>
                        <a:rPr lang="en-US" sz="700" dirty="0" err="1">
                          <a:latin typeface="Comic Sans MS" panose="030F0702030302020204" pitchFamily="66" charset="0"/>
                          <a:cs typeface="Calibri" panose="020F0502020204030204" pitchFamily="34" charset="0"/>
                        </a:rPr>
                        <a:t>Wittering</a:t>
                      </a:r>
                      <a:r>
                        <a:rPr lang="en-US" sz="700" dirty="0">
                          <a:latin typeface="Comic Sans MS" panose="030F0702030302020204" pitchFamily="66" charset="0"/>
                          <a:cs typeface="Calibri" panose="020F0502020204030204" pitchFamily="34" charset="0"/>
                        </a:rPr>
                        <a:t> were spoken to about beach safety.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omic Sans MS" panose="030F0702030302020204" pitchFamily="66" charset="0"/>
                          <a:cs typeface="Calibri" panose="020F0502020204030204" pitchFamily="34" charset="0"/>
                        </a:rPr>
                        <a:t>We would like 100%.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omic Sans MS" panose="030F0702030302020204" pitchFamily="66" charset="0"/>
                          <a:cs typeface="Calibri" panose="020F0502020204030204" pitchFamily="34" charset="0"/>
                        </a:rPr>
                        <a:t>The Arena pool is still not in use. The feedback is continually that it will be soon. We have not had the top ups included in out SSP package.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omic Sans MS" panose="030F0702030302020204" pitchFamily="66" charset="0"/>
                          <a:cs typeface="Calibri" panose="020F0502020204030204" pitchFamily="34" charset="0"/>
                        </a:rPr>
                        <a:t>We tried to rent a pool on site for 8 weeks but one company couldn’t deliver to Bognor during the summer term. For the other the pool they could offer developed a problem with their electrics and the initiative was frustratingly  aborted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74487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omic Sans MS" panose="030F0702030302020204" pitchFamily="66" charset="0"/>
                          <a:cs typeface="Calibri" panose="020F0502020204030204" pitchFamily="34" charset="0"/>
                        </a:rPr>
                        <a:t>2. </a:t>
                      </a:r>
                      <a:r>
                        <a:rPr lang="en-US" sz="700" dirty="0">
                          <a:effectLst/>
                          <a:latin typeface="Comic Sans MS" panose="030F0702030302020204" pitchFamily="66" charset="0"/>
                          <a:cs typeface="Calibri" panose="020F0502020204030204" pitchFamily="34" charset="0"/>
                        </a:rPr>
                        <a:t>Use a range of strokes effectively (for example, front crawl, backstroke and breaststroke)</a:t>
                      </a:r>
                      <a:endParaRPr lang="en-GB" sz="700" dirty="0">
                        <a:effectLst/>
                        <a:latin typeface="Comic Sans MS" panose="030F0702030302020204" pitchFamily="66" charset="0"/>
                        <a:ea typeface="Calibri" panose="020F0502020204030204" pitchFamily="34" charset="0"/>
                        <a:cs typeface="Calibri" panose="020F0502020204030204" pitchFamily="34" charset="0"/>
                      </a:endParaRPr>
                    </a:p>
                    <a:p>
                      <a:endParaRPr lang="en-US" sz="700" dirty="0">
                        <a:latin typeface="Comic Sans MS" panose="030F0702030302020204" pitchFamily="66" charset="0"/>
                        <a:cs typeface="Calibri" panose="020F0502020204030204" pitchFamily="34" charset="0"/>
                      </a:endParaRPr>
                    </a:p>
                    <a:p>
                      <a:endParaRPr lang="en-US" sz="700" dirty="0">
                        <a:latin typeface="Comic Sans MS" panose="030F0702030302020204" pitchFamily="66" charset="0"/>
                        <a:cs typeface="Calibri" panose="020F0502020204030204" pitchFamily="34" charset="0"/>
                      </a:endParaRPr>
                    </a:p>
                    <a:p>
                      <a:endParaRPr lang="en-US" sz="7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omic Sans MS" panose="030F0702030302020204" pitchFamily="66" charset="0"/>
                          <a:cs typeface="Calibri" panose="020F0502020204030204" pitchFamily="34" charset="0"/>
                        </a:rPr>
                        <a:t>68% of children became proficient craw, breaststroke and backstroke. All children practiced each week..</a:t>
                      </a:r>
                    </a:p>
                    <a:p>
                      <a:r>
                        <a:rPr lang="en-US" sz="700" dirty="0">
                          <a:latin typeface="Comic Sans MS" panose="030F0702030302020204" pitchFamily="66" charset="0"/>
                          <a:cs typeface="Calibri" panose="020F0502020204030204" pitchFamily="34" charset="0"/>
                        </a:rPr>
                        <a:t>School have floats </a:t>
                      </a:r>
                      <a:r>
                        <a:rPr lang="en-US" sz="700" dirty="0" err="1">
                          <a:latin typeface="Comic Sans MS" panose="030F0702030302020204" pitchFamily="66" charset="0"/>
                          <a:cs typeface="Calibri" panose="020F0502020204030204" pitchFamily="34" charset="0"/>
                        </a:rPr>
                        <a:t>etc</a:t>
                      </a:r>
                      <a:r>
                        <a:rPr lang="en-US" sz="700" dirty="0">
                          <a:latin typeface="Comic Sans MS" panose="030F0702030302020204" pitchFamily="66" charset="0"/>
                          <a:cs typeface="Calibri" panose="020F0502020204030204" pitchFamily="34" charset="0"/>
                        </a:rPr>
                        <a:t> if children needed additional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omic Sans MS" panose="030F0702030302020204" pitchFamily="66" charset="0"/>
                          <a:cs typeface="Calibri" panose="020F0502020204030204" pitchFamily="34" charset="0"/>
                        </a:rPr>
                        <a:t>Our families are reluctant to pay for swimming. The cost of swimming and the residential caused non-payment. So, next year Y5 and 6 will swim with the cost moving to Y5 there after with top-ups offered to Y6.</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93266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omic Sans MS" panose="030F0702030302020204" pitchFamily="66" charset="0"/>
                          <a:cs typeface="Calibri" panose="020F0502020204030204" pitchFamily="34" charset="0"/>
                        </a:rPr>
                        <a:t>3. </a:t>
                      </a:r>
                      <a:r>
                        <a:rPr lang="en-US" sz="700" dirty="0">
                          <a:effectLst/>
                          <a:latin typeface="Comic Sans MS" panose="030F0702030302020204" pitchFamily="66" charset="0"/>
                          <a:cs typeface="Calibri" panose="020F0502020204030204" pitchFamily="34" charset="0"/>
                        </a:rPr>
                        <a:t>Perform safe self-rescue in different water-based situations</a:t>
                      </a:r>
                      <a:endParaRPr lang="en-GB" sz="700" dirty="0">
                        <a:effectLst/>
                        <a:latin typeface="Comic Sans MS" panose="030F0702030302020204" pitchFamily="66" charset="0"/>
                        <a:ea typeface="Calibri" panose="020F0502020204030204" pitchFamily="34" charset="0"/>
                        <a:cs typeface="Calibri" panose="020F0502020204030204" pitchFamily="34" charset="0"/>
                      </a:endParaRPr>
                    </a:p>
                    <a:p>
                      <a:endParaRPr lang="en-US" sz="700" dirty="0">
                        <a:latin typeface="Comic Sans MS" panose="030F0702030302020204" pitchFamily="66" charset="0"/>
                        <a:cs typeface="Calibri" panose="020F0502020204030204" pitchFamily="34" charset="0"/>
                      </a:endParaRPr>
                    </a:p>
                    <a:p>
                      <a:endParaRPr lang="en-US" sz="700" dirty="0">
                        <a:latin typeface="Comic Sans MS" panose="030F0702030302020204" pitchFamily="66" charset="0"/>
                        <a:cs typeface="Calibri" panose="020F0502020204030204" pitchFamily="34" charset="0"/>
                      </a:endParaRPr>
                    </a:p>
                    <a:p>
                      <a:endParaRPr lang="en-US" sz="700" dirty="0">
                        <a:latin typeface="Comic Sans MS" panose="030F0702030302020204" pitchFamily="66" charset="0"/>
                        <a:cs typeface="Calibri" panose="020F0502020204030204" pitchFamily="34" charset="0"/>
                      </a:endParaRPr>
                    </a:p>
                    <a:p>
                      <a:endParaRPr lang="en-US" sz="7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omic Sans MS" panose="030F0702030302020204" pitchFamily="66" charset="0"/>
                          <a:cs typeface="Calibri" panose="020F0502020204030204" pitchFamily="34" charset="0"/>
                        </a:rPr>
                        <a:t>All children practiced this and 68% mastered this.</a:t>
                      </a:r>
                    </a:p>
                    <a:p>
                      <a:r>
                        <a:rPr lang="en-US" sz="700" dirty="0">
                          <a:latin typeface="Comic Sans MS" panose="030F0702030302020204" pitchFamily="66" charset="0"/>
                          <a:cs typeface="Calibri" panose="020F0502020204030204" pitchFamily="34" charset="0"/>
                        </a:rPr>
                        <a:t>Y6 children travelled by train to Arundel Lido and learned about independent travel, art and history in Arundel linked to the curriculum as well as reading timetables.</a:t>
                      </a:r>
                    </a:p>
                    <a:p>
                      <a:endParaRPr lang="en-US" sz="7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omic Sans MS" panose="030F0702030302020204" pitchFamily="66" charset="0"/>
                          <a:cs typeface="Calibri" panose="020F0502020204030204" pitchFamily="34" charset="0"/>
                        </a:rPr>
                        <a:t>Our sessions were totally inclusive. School, for example, bought costumes so all faiths, genders could participate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4243587065"/>
              </p:ext>
            </p:extLst>
          </p:nvPr>
        </p:nvGraphicFramePr>
        <p:xfrm>
          <a:off x="211015" y="503710"/>
          <a:ext cx="5520933" cy="4541520"/>
        </p:xfrm>
        <a:graphic>
          <a:graphicData uri="http://schemas.openxmlformats.org/drawingml/2006/table">
            <a:tbl>
              <a:tblPr firstRow="1" bandRow="1">
                <a:tableStyleId>{5C22544A-7EE6-4342-B048-85BDC9FD1C3A}</a:tableStyleId>
              </a:tblPr>
              <a:tblGrid>
                <a:gridCol w="1512277">
                  <a:extLst>
                    <a:ext uri="{9D8B030D-6E8A-4147-A177-3AD203B41FA5}">
                      <a16:colId xmlns:a16="http://schemas.microsoft.com/office/drawing/2014/main" val="1397519339"/>
                    </a:ext>
                  </a:extLst>
                </a:gridCol>
                <a:gridCol w="2454813">
                  <a:extLst>
                    <a:ext uri="{9D8B030D-6E8A-4147-A177-3AD203B41FA5}">
                      <a16:colId xmlns:a16="http://schemas.microsoft.com/office/drawing/2014/main" val="279180329"/>
                    </a:ext>
                  </a:extLst>
                </a:gridCol>
                <a:gridCol w="1553843">
                  <a:extLst>
                    <a:ext uri="{9D8B030D-6E8A-4147-A177-3AD203B41FA5}">
                      <a16:colId xmlns:a16="http://schemas.microsoft.com/office/drawing/2014/main" val="1532179531"/>
                    </a:ext>
                  </a:extLst>
                </a:gridCol>
              </a:tblGrid>
              <a:tr h="384149">
                <a:tc>
                  <a:txBody>
                    <a:bodyPr/>
                    <a:lstStyle/>
                    <a:p>
                      <a:pPr algn="ctr"/>
                      <a:r>
                        <a:rPr lang="en-GB" sz="800" b="1" kern="1200" baseline="0" dirty="0">
                          <a:solidFill>
                            <a:sysClr val="windowText" lastClr="000000"/>
                          </a:solidFill>
                          <a:effectLst/>
                          <a:latin typeface="Comic Sans MS" panose="030F0702030302020204" pitchFamily="66" charset="0"/>
                          <a:ea typeface="+mn-ea"/>
                          <a:cs typeface="Calibri" panose="020F0502020204030204" pitchFamily="34" charset="0"/>
                        </a:rPr>
                        <a:t>Key areas as outlined in PE and sport premium guidance</a:t>
                      </a:r>
                      <a:endParaRPr lang="en-US" sz="800" baseline="0" dirty="0">
                        <a:solidFill>
                          <a:sysClr val="windowText" lastClr="000000"/>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800" b="1" kern="1200" baseline="0" dirty="0">
                          <a:solidFill>
                            <a:sysClr val="windowText" lastClr="000000"/>
                          </a:solidFill>
                          <a:effectLst/>
                          <a:latin typeface="Comic Sans MS" panose="030F0702030302020204" pitchFamily="66" charset="0"/>
                          <a:ea typeface="+mn-ea"/>
                          <a:cs typeface="Calibri" panose="020F0502020204030204" pitchFamily="34" charset="0"/>
                        </a:rPr>
                        <a:t>What went well? Supporting evidence?</a:t>
                      </a:r>
                      <a:r>
                        <a:rPr lang="en-GB" sz="800" baseline="0" dirty="0">
                          <a:solidFill>
                            <a:sysClr val="windowText" lastClr="000000"/>
                          </a:solidFill>
                          <a:effectLst/>
                          <a:latin typeface="Comic Sans MS" panose="030F0702030302020204" pitchFamily="66" charset="0"/>
                          <a:cs typeface="Calibri" panose="020F0502020204030204" pitchFamily="34" charset="0"/>
                        </a:rPr>
                        <a:t> </a:t>
                      </a:r>
                      <a:endParaRPr lang="en-US" sz="800" baseline="0" dirty="0">
                        <a:solidFill>
                          <a:sysClr val="windowText" lastClr="000000"/>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800" baseline="0" dirty="0">
                          <a:solidFill>
                            <a:sysClr val="windowText" lastClr="000000"/>
                          </a:solidFill>
                          <a:effectLst/>
                          <a:latin typeface="Comic Sans MS" panose="030F0702030302020204" pitchFamily="66" charset="0"/>
                          <a:cs typeface="Calibri" panose="020F0502020204030204" pitchFamily="34" charset="0"/>
                        </a:rPr>
                        <a:t>What didn't go well? Supporting evidence? </a:t>
                      </a:r>
                      <a:endParaRPr lang="en-GB" sz="800" baseline="0"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818304">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b="1" baseline="0" dirty="0">
                          <a:effectLst/>
                          <a:latin typeface="Comic Sans MS" panose="030F0702030302020204" pitchFamily="66" charset="0"/>
                          <a:cs typeface="Calibri" panose="020F0502020204030204" pitchFamily="34" charset="0"/>
                        </a:rPr>
                        <a:t>1. </a:t>
                      </a:r>
                      <a:r>
                        <a:rPr lang="en-US" sz="800" baseline="0" dirty="0">
                          <a:effectLst/>
                          <a:latin typeface="Comic Sans MS" panose="030F0702030302020204" pitchFamily="66" charset="0"/>
                          <a:cs typeface="Calibri" panose="020F0502020204030204" pitchFamily="34" charset="0"/>
                        </a:rPr>
                        <a:t>Increasing confidence, knowledge and skills of all staff in teaching PE and sporting activities prioritising CPD and training where needed</a:t>
                      </a:r>
                      <a:endParaRPr lang="en-US" sz="800" baseline="0" dirty="0">
                        <a:latin typeface="Comic Sans MS" panose="030F0702030302020204" pitchFamily="66" charset="0"/>
                        <a:cs typeface="Calibri" panose="020F0502020204030204" pitchFamily="34" charset="0"/>
                      </a:endParaRPr>
                    </a:p>
                    <a:p>
                      <a:endParaRPr lang="en-US" sz="800" baseline="0" dirty="0">
                        <a:latin typeface="Comic Sans MS" panose="030F0702030302020204" pitchFamily="66" charset="0"/>
                        <a:cs typeface="Calibri" panose="020F0502020204030204" pitchFamily="34" charset="0"/>
                      </a:endParaRPr>
                    </a:p>
                    <a:p>
                      <a:endParaRPr lang="en-US" sz="800" baseline="0" dirty="0">
                        <a:latin typeface="Comic Sans MS" panose="030F0702030302020204" pitchFamily="66" charset="0"/>
                        <a:cs typeface="Calibri" panose="020F0502020204030204" pitchFamily="34" charset="0"/>
                      </a:endParaRPr>
                    </a:p>
                    <a:p>
                      <a:endParaRPr lang="en-US" sz="800" baseline="0" dirty="0">
                        <a:latin typeface="Comic Sans MS" panose="030F0702030302020204" pitchFamily="66" charset="0"/>
                        <a:cs typeface="Calibri" panose="020F0502020204030204" pitchFamily="34" charset="0"/>
                      </a:endParaRPr>
                    </a:p>
                    <a:p>
                      <a:endParaRPr lang="en-US" sz="800" baseline="0" dirty="0">
                        <a:latin typeface="Comic Sans MS" panose="030F0702030302020204" pitchFamily="66" charset="0"/>
                        <a:cs typeface="Calibri" panose="020F0502020204030204" pitchFamily="34" charset="0"/>
                      </a:endParaRPr>
                    </a:p>
                    <a:p>
                      <a:endParaRPr lang="en-US" sz="800" baseline="0" dirty="0">
                        <a:latin typeface="Comic Sans MS" panose="030F0702030302020204" pitchFamily="66" charset="0"/>
                        <a:cs typeface="Calibri" panose="020F0502020204030204" pitchFamily="34" charset="0"/>
                      </a:endParaRPr>
                    </a:p>
                    <a:p>
                      <a:endParaRPr lang="en-US" sz="800" baseline="0" dirty="0">
                        <a:latin typeface="Comic Sans MS" panose="030F0702030302020204" pitchFamily="66" charset="0"/>
                        <a:cs typeface="Calibri" panose="020F0502020204030204" pitchFamily="34" charset="0"/>
                      </a:endParaRPr>
                    </a:p>
                    <a:p>
                      <a:endParaRPr lang="en-US" sz="800" baseline="0" dirty="0">
                        <a:latin typeface="Comic Sans MS" panose="030F0702030302020204" pitchFamily="66" charset="0"/>
                        <a:cs typeface="Calibri" panose="020F0502020204030204" pitchFamily="34" charset="0"/>
                      </a:endParaRPr>
                    </a:p>
                    <a:p>
                      <a:endParaRPr lang="en-US" sz="800" baseline="0" dirty="0">
                        <a:latin typeface="Comic Sans MS" panose="030F0702030302020204" pitchFamily="66" charset="0"/>
                        <a:cs typeface="Calibri" panose="020F0502020204030204" pitchFamily="34" charset="0"/>
                      </a:endParaRPr>
                    </a:p>
                    <a:p>
                      <a:endParaRPr lang="en-US" sz="800" baseline="0" dirty="0">
                        <a:latin typeface="Comic Sans MS" panose="030F0702030302020204" pitchFamily="66" charset="0"/>
                        <a:cs typeface="Calibri" panose="020F0502020204030204" pitchFamily="34" charset="0"/>
                      </a:endParaRPr>
                    </a:p>
                    <a:p>
                      <a:endParaRPr lang="en-US" sz="800" baseline="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800" baseline="0" dirty="0">
                          <a:latin typeface="Comic Sans MS" panose="030F0702030302020204" pitchFamily="66" charset="0"/>
                          <a:cs typeface="Calibri" panose="020F0502020204030204" pitchFamily="34" charset="0"/>
                        </a:rPr>
                        <a:t>Staff are well trained to teach PE and sport. Staff confidence is high. We have benefitted from training for gymnastics, football coaching and dance including ballet. Lessons are well taught and a high proportion of children are </a:t>
                      </a:r>
                      <a:r>
                        <a:rPr lang="en-US" sz="800" baseline="0" dirty="0" err="1">
                          <a:latin typeface="Comic Sans MS" panose="030F0702030302020204" pitchFamily="66" charset="0"/>
                          <a:cs typeface="Calibri" panose="020F0502020204030204" pitchFamily="34" charset="0"/>
                        </a:rPr>
                        <a:t>ARE</a:t>
                      </a:r>
                      <a:endParaRPr lang="en-US" sz="800" baseline="0" dirty="0">
                        <a:latin typeface="Comic Sans MS" panose="030F0702030302020204" pitchFamily="66" charset="0"/>
                        <a:cs typeface="Calibri" panose="020F0502020204030204" pitchFamily="34" charset="0"/>
                      </a:endParaRPr>
                    </a:p>
                    <a:p>
                      <a:r>
                        <a:rPr lang="en-US" sz="800" baseline="0" dirty="0">
                          <a:latin typeface="Comic Sans MS" panose="030F0702030302020204" pitchFamily="66" charset="0"/>
                          <a:cs typeface="Calibri" panose="020F0502020204030204" pitchFamily="34" charset="0"/>
                        </a:rPr>
                        <a:t>Wild Beach training as a beach school continues to impact on outdoor adventure</a:t>
                      </a:r>
                    </a:p>
                    <a:p>
                      <a:r>
                        <a:rPr lang="en-US" sz="800" baseline="0" dirty="0">
                          <a:latin typeface="Comic Sans MS" panose="030F0702030302020204" pitchFamily="66" charset="0"/>
                          <a:cs typeface="Calibri" panose="020F0502020204030204" pitchFamily="34" charset="0"/>
                        </a:rPr>
                        <a:t>Pupils lead activities at break and lunchtimes and are trained to do so as Playtime Leaders, Well being leaders and Bronze Ambassadors. Adults have been trained and have learned a range of playtime games to engage children at breaktimes and ensure  children are inspired. Competitions about writing instructions for playground games showed good impact and the children enjoyed sharing them</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800" baseline="0" dirty="0">
                          <a:latin typeface="Comic Sans MS" panose="030F0702030302020204" pitchFamily="66" charset="0"/>
                          <a:cs typeface="Calibri" panose="020F0502020204030204" pitchFamily="34" charset="0"/>
                        </a:rPr>
                        <a:t>Need to revisit the resources we have:</a:t>
                      </a:r>
                    </a:p>
                    <a:p>
                      <a:r>
                        <a:rPr lang="en-US" sz="800" baseline="0" dirty="0">
                          <a:latin typeface="Comic Sans MS" panose="030F0702030302020204" pitchFamily="66" charset="0"/>
                          <a:cs typeface="Calibri" panose="020F0502020204030204" pitchFamily="34" charset="0"/>
                        </a:rPr>
                        <a:t>Boccia</a:t>
                      </a:r>
                    </a:p>
                    <a:p>
                      <a:r>
                        <a:rPr lang="en-US" sz="800" baseline="0" dirty="0">
                          <a:latin typeface="Comic Sans MS" panose="030F0702030302020204" pitchFamily="66" charset="0"/>
                          <a:cs typeface="Calibri" panose="020F0502020204030204" pitchFamily="34" charset="0"/>
                        </a:rPr>
                        <a:t>Orienteering</a:t>
                      </a:r>
                    </a:p>
                    <a:p>
                      <a:r>
                        <a:rPr lang="en-US" sz="800" baseline="0" dirty="0">
                          <a:latin typeface="Comic Sans MS" panose="030F0702030302020204" pitchFamily="66" charset="0"/>
                          <a:cs typeface="Calibri" panose="020F0502020204030204" pitchFamily="34" charset="0"/>
                        </a:rPr>
                        <a:t>Boules</a:t>
                      </a:r>
                    </a:p>
                    <a:p>
                      <a:r>
                        <a:rPr lang="en-US" sz="800" baseline="0" dirty="0">
                          <a:latin typeface="Comic Sans MS" panose="030F0702030302020204" pitchFamily="66" charset="0"/>
                          <a:cs typeface="Calibri" panose="020F0502020204030204" pitchFamily="34" charset="0"/>
                        </a:rPr>
                        <a:t>Croquet</a:t>
                      </a:r>
                    </a:p>
                    <a:p>
                      <a:r>
                        <a:rPr lang="en-US" sz="800" baseline="0" dirty="0">
                          <a:latin typeface="Comic Sans MS" panose="030F0702030302020204" pitchFamily="66" charset="0"/>
                          <a:cs typeface="Calibri" panose="020F0502020204030204" pitchFamily="34" charset="0"/>
                        </a:rPr>
                        <a:t>To try a new sport for example. </a:t>
                      </a:r>
                    </a:p>
                    <a:p>
                      <a:endParaRPr lang="en-US" sz="800" baseline="0" dirty="0">
                        <a:latin typeface="Comic Sans MS" panose="030F0702030302020204" pitchFamily="66" charset="0"/>
                        <a:cs typeface="Calibri" panose="020F0502020204030204" pitchFamily="34" charset="0"/>
                      </a:endParaRPr>
                    </a:p>
                    <a:p>
                      <a:r>
                        <a:rPr lang="en-US" sz="800" baseline="0" dirty="0">
                          <a:latin typeface="Comic Sans MS" panose="030F0702030302020204" pitchFamily="66" charset="0"/>
                          <a:cs typeface="Calibri" panose="020F0502020204030204" pitchFamily="34" charset="0"/>
                        </a:rPr>
                        <a:t>Performance management ensures any gaps in confidence are supported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1613425">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b="1" baseline="0" dirty="0">
                          <a:effectLst/>
                          <a:latin typeface="Comic Sans MS" panose="030F0702030302020204" pitchFamily="66" charset="0"/>
                          <a:cs typeface="Calibri" panose="020F0502020204030204" pitchFamily="34" charset="0"/>
                        </a:rPr>
                        <a:t>2. </a:t>
                      </a:r>
                      <a:r>
                        <a:rPr lang="en-US" sz="800" baseline="0" dirty="0">
                          <a:effectLst/>
                          <a:latin typeface="Comic Sans MS" panose="030F0702030302020204" pitchFamily="66" charset="0"/>
                          <a:cs typeface="Calibri" panose="020F0502020204030204" pitchFamily="34" charset="0"/>
                        </a:rPr>
                        <a:t>Increasing engagement of all pupils in regular physical activity and sporting activities</a:t>
                      </a:r>
                      <a:endParaRPr lang="en-US" sz="800" baseline="0" dirty="0">
                        <a:latin typeface="Comic Sans MS" panose="030F0702030302020204" pitchFamily="66" charset="0"/>
                        <a:cs typeface="Calibri" panose="020F0502020204030204" pitchFamily="34" charset="0"/>
                      </a:endParaRPr>
                    </a:p>
                    <a:p>
                      <a:endParaRPr lang="en-US" sz="800" baseline="0" dirty="0">
                        <a:latin typeface="Comic Sans MS" panose="030F0702030302020204" pitchFamily="66" charset="0"/>
                        <a:cs typeface="Calibri" panose="020F0502020204030204" pitchFamily="34" charset="0"/>
                      </a:endParaRPr>
                    </a:p>
                    <a:p>
                      <a:endParaRPr lang="en-US" sz="800" baseline="0" dirty="0">
                        <a:latin typeface="Comic Sans MS" panose="030F0702030302020204" pitchFamily="66" charset="0"/>
                        <a:cs typeface="Calibri" panose="020F0502020204030204" pitchFamily="34" charset="0"/>
                      </a:endParaRPr>
                    </a:p>
                    <a:p>
                      <a:endParaRPr lang="en-US" sz="800" baseline="0" dirty="0">
                        <a:latin typeface="Comic Sans MS" panose="030F0702030302020204" pitchFamily="66" charset="0"/>
                        <a:cs typeface="Calibri" panose="020F0502020204030204" pitchFamily="34" charset="0"/>
                      </a:endParaRPr>
                    </a:p>
                    <a:p>
                      <a:endParaRPr lang="en-US" sz="800" baseline="0" dirty="0">
                        <a:latin typeface="Comic Sans MS" panose="030F0702030302020204" pitchFamily="66" charset="0"/>
                        <a:cs typeface="Calibri" panose="020F0502020204030204" pitchFamily="34" charset="0"/>
                      </a:endParaRPr>
                    </a:p>
                    <a:p>
                      <a:endParaRPr lang="en-US" sz="800" baseline="0" dirty="0">
                        <a:latin typeface="Comic Sans MS" panose="030F0702030302020204" pitchFamily="66" charset="0"/>
                        <a:cs typeface="Calibri" panose="020F0502020204030204" pitchFamily="34" charset="0"/>
                      </a:endParaRPr>
                    </a:p>
                    <a:p>
                      <a:endParaRPr lang="en-US" sz="800" baseline="0" dirty="0">
                        <a:latin typeface="Comic Sans MS" panose="030F0702030302020204" pitchFamily="66" charset="0"/>
                        <a:cs typeface="Calibri" panose="020F0502020204030204" pitchFamily="34" charset="0"/>
                      </a:endParaRPr>
                    </a:p>
                    <a:p>
                      <a:endParaRPr lang="en-US" sz="800" baseline="0" dirty="0">
                        <a:latin typeface="Comic Sans MS" panose="030F0702030302020204" pitchFamily="66" charset="0"/>
                        <a:cs typeface="Calibri" panose="020F0502020204030204" pitchFamily="34" charset="0"/>
                      </a:endParaRPr>
                    </a:p>
                    <a:p>
                      <a:endParaRPr lang="en-US" sz="800" baseline="0" dirty="0">
                        <a:latin typeface="Comic Sans MS" panose="030F0702030302020204" pitchFamily="66" charset="0"/>
                        <a:cs typeface="Calibri" panose="020F0502020204030204" pitchFamily="34" charset="0"/>
                      </a:endParaRPr>
                    </a:p>
                    <a:p>
                      <a:endParaRPr lang="en-US" sz="800" baseline="0" dirty="0">
                        <a:latin typeface="Comic Sans MS" panose="030F0702030302020204" pitchFamily="66" charset="0"/>
                        <a:cs typeface="Calibri" panose="020F0502020204030204" pitchFamily="34" charset="0"/>
                      </a:endParaRPr>
                    </a:p>
                    <a:p>
                      <a:endParaRPr lang="en-US" sz="800" baseline="0" dirty="0">
                        <a:latin typeface="Comic Sans MS" panose="030F0702030302020204" pitchFamily="66" charset="0"/>
                        <a:cs typeface="Calibri" panose="020F0502020204030204" pitchFamily="34" charset="0"/>
                      </a:endParaRPr>
                    </a:p>
                    <a:p>
                      <a:endParaRPr lang="en-US" sz="800" baseline="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baseline="0" dirty="0">
                          <a:latin typeface="Comic Sans MS" panose="030F0702030302020204" pitchFamily="66" charset="0"/>
                          <a:cs typeface="Calibri" panose="020F0502020204030204" pitchFamily="34" charset="0"/>
                        </a:rPr>
                        <a:t>We comply fully with Chief Medical Officers guidelines recommending 30 minutes of physical activity per day – children have 2 hours of PE each week and also active and well-resourced breaktimes. All children can attend clubs if they wish at lunchtime or after school.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800" baseline="0" dirty="0">
                          <a:latin typeface="Comic Sans MS" panose="030F0702030302020204" pitchFamily="66" charset="0"/>
                          <a:cs typeface="Calibri" panose="020F0502020204030204" pitchFamily="34" charset="0"/>
                        </a:rPr>
                        <a:t>Golden book assemblies each week praise sporting achievements.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800" baseline="0" dirty="0">
                          <a:latin typeface="Comic Sans MS" panose="030F0702030302020204" pitchFamily="66" charset="0"/>
                          <a:cs typeface="Calibri" panose="020F0502020204030204" pitchFamily="34" charset="0"/>
                        </a:rPr>
                        <a:t>For some children exercise outside the school day is bountiful and many box, play football, some swim, a couple ride horses or compete in gymnastics. Many don’t and so school tries extra hard to impact.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1669259515"/>
              </p:ext>
            </p:extLst>
          </p:nvPr>
        </p:nvGraphicFramePr>
        <p:xfrm>
          <a:off x="304799" y="633397"/>
          <a:ext cx="5530128" cy="3459480"/>
        </p:xfrm>
        <a:graphic>
          <a:graphicData uri="http://schemas.openxmlformats.org/drawingml/2006/table">
            <a:tbl>
              <a:tblPr firstRow="1" bandRow="1">
                <a:tableStyleId>{5C22544A-7EE6-4342-B048-85BDC9FD1C3A}</a:tableStyleId>
              </a:tblPr>
              <a:tblGrid>
                <a:gridCol w="1566204">
                  <a:extLst>
                    <a:ext uri="{9D8B030D-6E8A-4147-A177-3AD203B41FA5}">
                      <a16:colId xmlns:a16="http://schemas.microsoft.com/office/drawing/2014/main" val="1397519339"/>
                    </a:ext>
                  </a:extLst>
                </a:gridCol>
                <a:gridCol w="2314135">
                  <a:extLst>
                    <a:ext uri="{9D8B030D-6E8A-4147-A177-3AD203B41FA5}">
                      <a16:colId xmlns:a16="http://schemas.microsoft.com/office/drawing/2014/main" val="279180329"/>
                    </a:ext>
                  </a:extLst>
                </a:gridCol>
                <a:gridCol w="1649789">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omic Sans MS" panose="030F0702030302020204" pitchFamily="66" charset="0"/>
                          <a:ea typeface="+mn-ea"/>
                          <a:cs typeface="Calibri" panose="020F0502020204030204" pitchFamily="34" charset="0"/>
                        </a:rPr>
                        <a:t>Key areas as outlined in PE and sport premium guidance</a:t>
                      </a:r>
                      <a:endParaRPr lang="en-US" sz="700" dirty="0">
                        <a:solidFill>
                          <a:sysClr val="windowText" lastClr="000000"/>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omic Sans MS" panose="030F0702030302020204" pitchFamily="66" charset="0"/>
                          <a:ea typeface="+mn-ea"/>
                          <a:cs typeface="Calibri" panose="020F0502020204030204" pitchFamily="34" charset="0"/>
                        </a:rPr>
                        <a:t>What went well? Supporting evidence?</a:t>
                      </a:r>
                      <a:r>
                        <a:rPr lang="en-GB" sz="700" dirty="0">
                          <a:solidFill>
                            <a:sysClr val="windowText" lastClr="000000"/>
                          </a:solidFill>
                          <a:effectLst/>
                          <a:latin typeface="Comic Sans MS" panose="030F0702030302020204" pitchFamily="66" charset="0"/>
                          <a:cs typeface="Calibri" panose="020F0502020204030204" pitchFamily="34" charset="0"/>
                        </a:rPr>
                        <a:t> </a:t>
                      </a:r>
                      <a:endParaRPr lang="en-US" sz="700" dirty="0">
                        <a:solidFill>
                          <a:sysClr val="windowText" lastClr="000000"/>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omic Sans MS" panose="030F0702030302020204" pitchFamily="66" charset="0"/>
                          <a:cs typeface="Calibri" panose="020F0502020204030204" pitchFamily="34" charset="0"/>
                        </a:rPr>
                        <a:t>What didn't go well? Supporting evidence? </a:t>
                      </a:r>
                      <a:endParaRPr lang="en-GB" sz="700"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omic Sans MS" panose="030F0702030302020204" pitchFamily="66" charset="0"/>
                          <a:cs typeface="Calibri" panose="020F0502020204030204" pitchFamily="34" charset="0"/>
                        </a:rPr>
                        <a:t>3. </a:t>
                      </a:r>
                      <a:r>
                        <a:rPr lang="en-US" sz="700" b="0" dirty="0">
                          <a:effectLst/>
                          <a:latin typeface="Comic Sans MS" panose="030F0702030302020204" pitchFamily="66" charset="0"/>
                          <a:cs typeface="Calibri" panose="020F0502020204030204" pitchFamily="34" charset="0"/>
                        </a:rPr>
                        <a:t>Raising the profile of PE and sport across the school, to support whole school improvement</a:t>
                      </a:r>
                      <a:endParaRPr lang="en-US" sz="700" b="0" dirty="0">
                        <a:latin typeface="Comic Sans MS" panose="030F0702030302020204" pitchFamily="66" charset="0"/>
                        <a:cs typeface="Calibri" panose="020F0502020204030204" pitchFamily="34" charset="0"/>
                      </a:endParaRPr>
                    </a:p>
                    <a:p>
                      <a:endParaRPr lang="en-US" sz="700" dirty="0">
                        <a:latin typeface="Comic Sans MS" panose="030F0702030302020204" pitchFamily="66" charset="0"/>
                        <a:cs typeface="Calibri" panose="020F0502020204030204" pitchFamily="34" charset="0"/>
                      </a:endParaRPr>
                    </a:p>
                    <a:p>
                      <a:endParaRPr lang="en-US" sz="700" dirty="0">
                        <a:latin typeface="Comic Sans MS" panose="030F0702030302020204" pitchFamily="66" charset="0"/>
                        <a:cs typeface="Calibri" panose="020F0502020204030204" pitchFamily="34" charset="0"/>
                      </a:endParaRPr>
                    </a:p>
                    <a:p>
                      <a:endParaRPr lang="en-US" sz="7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omic Sans MS" panose="030F0702030302020204" pitchFamily="66" charset="0"/>
                          <a:cs typeface="Calibri" panose="020F0502020204030204" pitchFamily="34" charset="0"/>
                        </a:rPr>
                        <a:t>Activity has a high profile across the school. PE activity links to the curriculum e.g. World war dances. PE is also used for brain breaks to re-engage children with learning </a:t>
                      </a:r>
                      <a:r>
                        <a:rPr lang="en-US" sz="700" baseline="0" dirty="0">
                          <a:latin typeface="Comic Sans MS" panose="030F0702030302020204" pitchFamily="66" charset="0"/>
                          <a:cs typeface="Calibri" panose="020F0502020204030204" pitchFamily="34" charset="0"/>
                        </a:rPr>
                        <a:t>e.g. refresh with  class walks/runs to complete a marathon over a half term. </a:t>
                      </a:r>
                    </a:p>
                    <a:p>
                      <a:r>
                        <a:rPr lang="en-US" sz="700" baseline="0" dirty="0">
                          <a:latin typeface="Comic Sans MS" panose="030F0702030302020204" pitchFamily="66" charset="0"/>
                          <a:cs typeface="Calibri" panose="020F0502020204030204" pitchFamily="34" charset="0"/>
                        </a:rPr>
                        <a:t>Regular subject leader monitoring promotes this and meetings with teachers ensure reminders.</a:t>
                      </a:r>
                      <a:endParaRPr lang="en-US" sz="7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omic Sans MS" panose="030F0702030302020204" pitchFamily="66" charset="0"/>
                          <a:cs typeface="Calibri" panose="020F0502020204030204" pitchFamily="34" charset="0"/>
                        </a:rPr>
                        <a:t>Part time staff may not have had the opportunity to teach PE regularly so we have decided to rejig timetables each term to ensure this is possible</a:t>
                      </a:r>
                    </a:p>
                    <a:p>
                      <a:r>
                        <a:rPr lang="en-US" sz="700" dirty="0">
                          <a:latin typeface="Comic Sans MS" panose="030F0702030302020204" pitchFamily="66" charset="0"/>
                          <a:cs typeface="Calibri" panose="020F0502020204030204" pitchFamily="34" charset="0"/>
                        </a:rPr>
                        <a:t>We need to continue to ensure every child is active through each day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27553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omic Sans MS" panose="030F0702030302020204" pitchFamily="66" charset="0"/>
                          <a:cs typeface="Calibri" panose="020F0502020204030204" pitchFamily="34" charset="0"/>
                        </a:rPr>
                        <a:t>4. </a:t>
                      </a:r>
                      <a:r>
                        <a:rPr lang="en-US" sz="700" dirty="0">
                          <a:effectLst/>
                          <a:latin typeface="Comic Sans MS" panose="030F0702030302020204" pitchFamily="66"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omic Sans MS" panose="030F0702030302020204" pitchFamily="66" charset="0"/>
                        <a:cs typeface="Calibri" panose="020F0502020204030204" pitchFamily="34" charset="0"/>
                      </a:endParaRPr>
                    </a:p>
                    <a:p>
                      <a:endParaRPr lang="en-US" sz="700" dirty="0">
                        <a:latin typeface="Comic Sans MS" panose="030F0702030302020204" pitchFamily="66" charset="0"/>
                        <a:cs typeface="Calibri" panose="020F0502020204030204" pitchFamily="34" charset="0"/>
                      </a:endParaRPr>
                    </a:p>
                    <a:p>
                      <a:endParaRPr lang="en-US" sz="700" dirty="0">
                        <a:latin typeface="Comic Sans MS" panose="030F0702030302020204" pitchFamily="66" charset="0"/>
                        <a:cs typeface="Calibri" panose="020F0502020204030204" pitchFamily="34" charset="0"/>
                      </a:endParaRPr>
                    </a:p>
                    <a:p>
                      <a:endParaRPr lang="en-US" sz="7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omic Sans MS" panose="030F0702030302020204" pitchFamily="66" charset="0"/>
                          <a:cs typeface="Calibri" panose="020F0502020204030204" pitchFamily="34" charset="0"/>
                        </a:rPr>
                        <a:t>All children have equal access and all are taught all PE lessons together.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omic Sans MS" panose="030F0702030302020204" pitchFamily="66" charset="0"/>
                          <a:cs typeface="Calibri" panose="020F0502020204030204" pitchFamily="34" charset="0"/>
                        </a:rPr>
                        <a:t>We have a girls football team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omic Sans MS" panose="030F0702030302020204" pitchFamily="66" charset="0"/>
                          <a:cs typeface="Calibri" panose="020F0502020204030204" pitchFamily="34" charset="0"/>
                        </a:rPr>
                        <a:t>We have special days each half term where children access an additional PE lesson ‘off curriculum’ and try new activities maybe, yoga, boules, croquet, hula hooping, circuit training </a:t>
                      </a:r>
                      <a:r>
                        <a:rPr lang="en-US" sz="700" dirty="0" err="1">
                          <a:latin typeface="Comic Sans MS" panose="030F0702030302020204" pitchFamily="66" charset="0"/>
                          <a:cs typeface="Calibri" panose="020F0502020204030204" pitchFamily="34" charset="0"/>
                        </a:rPr>
                        <a:t>etc</a:t>
                      </a:r>
                      <a:endParaRPr lang="en-US" sz="7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omic Sans MS" panose="030F0702030302020204" pitchFamily="66" charset="0"/>
                          <a:cs typeface="Calibri" panose="020F0502020204030204" pitchFamily="34" charset="0"/>
                        </a:rPr>
                        <a:t>Children try new sports on the residential in Y6</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omic Sans MS" panose="030F0702030302020204" pitchFamily="66" charset="0"/>
                          <a:cs typeface="Calibri" panose="020F0502020204030204" pitchFamily="34" charset="0"/>
                        </a:rPr>
                        <a:t>Staff knowing rules of e.g. croquet</a:t>
                      </a:r>
                    </a:p>
                    <a:p>
                      <a:r>
                        <a:rPr lang="en-US" sz="700" dirty="0">
                          <a:latin typeface="Comic Sans MS" panose="030F0702030302020204" pitchFamily="66" charset="0"/>
                          <a:cs typeface="Calibri" panose="020F0502020204030204" pitchFamily="34" charset="0"/>
                        </a:rPr>
                        <a:t>All children are offered clubs but some families don’t support the later collection time so, some clubs have been offered at lunch time.</a:t>
                      </a:r>
                    </a:p>
                    <a:p>
                      <a:r>
                        <a:rPr lang="en-US" sz="700" dirty="0">
                          <a:latin typeface="Comic Sans MS" panose="030F0702030302020204" pitchFamily="66" charset="0"/>
                          <a:cs typeface="Calibri" panose="020F0502020204030204" pitchFamily="34" charset="0"/>
                        </a:rPr>
                        <a:t>‘1</a:t>
                      </a:r>
                      <a:r>
                        <a:rPr lang="en-US" sz="700" baseline="30000" dirty="0">
                          <a:latin typeface="Comic Sans MS" panose="030F0702030302020204" pitchFamily="66" charset="0"/>
                          <a:cs typeface="Calibri" panose="020F0502020204030204" pitchFamily="34" charset="0"/>
                        </a:rPr>
                        <a:t>st</a:t>
                      </a:r>
                      <a:r>
                        <a:rPr lang="en-US" sz="700" dirty="0">
                          <a:latin typeface="Comic Sans MS" panose="030F0702030302020204" pitchFamily="66" charset="0"/>
                          <a:cs typeface="Calibri" panose="020F0502020204030204" pitchFamily="34" charset="0"/>
                        </a:rPr>
                        <a:t> Friday’s to continue</a:t>
                      </a:r>
                    </a:p>
                    <a:p>
                      <a:r>
                        <a:rPr lang="en-US" sz="700" dirty="0">
                          <a:latin typeface="Comic Sans MS" panose="030F0702030302020204" pitchFamily="66" charset="0"/>
                          <a:cs typeface="Calibri" panose="020F0502020204030204" pitchFamily="34" charset="0"/>
                        </a:rPr>
                        <a:t>We like every child to participate in a club over the year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omic Sans MS" panose="030F0702030302020204" pitchFamily="66" charset="0"/>
                          <a:cs typeface="Calibri" panose="020F0502020204030204" pitchFamily="34" charset="0"/>
                        </a:rPr>
                        <a:t>5. </a:t>
                      </a:r>
                      <a:r>
                        <a:rPr lang="en-US" sz="700" dirty="0">
                          <a:effectLst/>
                          <a:latin typeface="Comic Sans MS" panose="030F0702030302020204" pitchFamily="66"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omic Sans MS" panose="030F0702030302020204" pitchFamily="66" charset="0"/>
                          <a:cs typeface="Calibri" panose="020F0502020204030204" pitchFamily="34" charset="0"/>
                        </a:rPr>
                        <a:t>The school is part of the FAB Locality SSP and participates in competitive and non-competitive events regularly.</a:t>
                      </a:r>
                    </a:p>
                    <a:p>
                      <a:r>
                        <a:rPr lang="en-US" sz="700" dirty="0">
                          <a:latin typeface="Comic Sans MS" panose="030F0702030302020204" pitchFamily="66" charset="0"/>
                          <a:cs typeface="Calibri" panose="020F0502020204030204" pitchFamily="34" charset="0"/>
                        </a:rPr>
                        <a:t>Football, Quik sticks, hockey, tag rugby </a:t>
                      </a:r>
                      <a:r>
                        <a:rPr lang="en-US" sz="700" dirty="0" err="1">
                          <a:latin typeface="Comic Sans MS" panose="030F0702030302020204" pitchFamily="66" charset="0"/>
                          <a:cs typeface="Calibri" panose="020F0502020204030204" pitchFamily="34" charset="0"/>
                        </a:rPr>
                        <a:t>etc</a:t>
                      </a:r>
                      <a:endParaRPr lang="en-US" sz="700" dirty="0">
                        <a:latin typeface="Comic Sans MS" panose="030F0702030302020204" pitchFamily="66" charset="0"/>
                        <a:cs typeface="Calibri" panose="020F0502020204030204" pitchFamily="34" charset="0"/>
                      </a:endParaRPr>
                    </a:p>
                    <a:p>
                      <a:r>
                        <a:rPr lang="en-US" sz="700" dirty="0">
                          <a:latin typeface="Comic Sans MS" panose="030F0702030302020204" pitchFamily="66" charset="0"/>
                          <a:cs typeface="Calibri" panose="020F0502020204030204" pitchFamily="34" charset="0"/>
                        </a:rPr>
                        <a:t>We also regularly play football against local schools.</a:t>
                      </a:r>
                    </a:p>
                    <a:p>
                      <a:r>
                        <a:rPr lang="en-US" sz="700" dirty="0">
                          <a:latin typeface="Comic Sans MS" panose="030F0702030302020204" pitchFamily="66" charset="0"/>
                          <a:cs typeface="Calibri" panose="020F0502020204030204" pitchFamily="34" charset="0"/>
                        </a:rPr>
                        <a:t>Astro is great as we can play all year round.</a:t>
                      </a:r>
                    </a:p>
                    <a:p>
                      <a:r>
                        <a:rPr lang="en-US" sz="700" dirty="0">
                          <a:latin typeface="Comic Sans MS" panose="030F0702030302020204" pitchFamily="66" charset="0"/>
                          <a:cs typeface="Calibri" panose="020F0502020204030204" pitchFamily="34" charset="0"/>
                        </a:rPr>
                        <a:t>Sports day is enjoyed as it blends ‘finals’ with fun e.g. sprint final and sack race</a:t>
                      </a:r>
                    </a:p>
                    <a:p>
                      <a:r>
                        <a:rPr lang="en-US" sz="700" dirty="0">
                          <a:latin typeface="Comic Sans MS" panose="030F0702030302020204" pitchFamily="66" charset="0"/>
                          <a:cs typeface="Calibri" panose="020F0502020204030204" pitchFamily="34" charset="0"/>
                        </a:rPr>
                        <a:t>Y6 enterprise ran tournaments for dodgeball, football which were well received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omic Sans MS" panose="030F0702030302020204" pitchFamily="66" charset="0"/>
                          <a:cs typeface="Calibri" panose="020F0502020204030204" pitchFamily="34" charset="0"/>
                        </a:rPr>
                        <a:t>Our families usually don’t have transport to take/collect children limiting us accessing cross country which is held in Chichester</a:t>
                      </a:r>
                    </a:p>
                    <a:p>
                      <a:r>
                        <a:rPr lang="en-US" sz="700" dirty="0">
                          <a:latin typeface="Comic Sans MS" panose="030F0702030302020204" pitchFamily="66" charset="0"/>
                          <a:cs typeface="Calibri" panose="020F0502020204030204" pitchFamily="34" charset="0"/>
                        </a:rPr>
                        <a:t>Y6 enterprise to include more events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888805708"/>
              </p:ext>
            </p:extLst>
          </p:nvPr>
        </p:nvGraphicFramePr>
        <p:xfrm>
          <a:off x="241825" y="607518"/>
          <a:ext cx="5603572" cy="4332783"/>
        </p:xfrm>
        <a:graphic>
          <a:graphicData uri="http://schemas.openxmlformats.org/drawingml/2006/table">
            <a:tbl>
              <a:tblPr firstRow="1" bandRow="1">
                <a:tableStyleId>{5C22544A-7EE6-4342-B048-85BDC9FD1C3A}</a:tableStyleId>
              </a:tblPr>
              <a:tblGrid>
                <a:gridCol w="1734723">
                  <a:extLst>
                    <a:ext uri="{9D8B030D-6E8A-4147-A177-3AD203B41FA5}">
                      <a16:colId xmlns:a16="http://schemas.microsoft.com/office/drawing/2014/main" val="1397519339"/>
                    </a:ext>
                  </a:extLst>
                </a:gridCol>
                <a:gridCol w="2036982">
                  <a:extLst>
                    <a:ext uri="{9D8B030D-6E8A-4147-A177-3AD203B41FA5}">
                      <a16:colId xmlns:a16="http://schemas.microsoft.com/office/drawing/2014/main" val="279180329"/>
                    </a:ext>
                  </a:extLst>
                </a:gridCol>
                <a:gridCol w="1831867">
                  <a:extLst>
                    <a:ext uri="{9D8B030D-6E8A-4147-A177-3AD203B41FA5}">
                      <a16:colId xmlns:a16="http://schemas.microsoft.com/office/drawing/2014/main" val="1532179531"/>
                    </a:ext>
                  </a:extLst>
                </a:gridCol>
              </a:tblGrid>
              <a:tr h="577825">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omic Sans MS" panose="030F0702030302020204" pitchFamily="66" charset="0"/>
                          <a:ea typeface="+mn-ea"/>
                          <a:cs typeface="Calibri" panose="020F0502020204030204" pitchFamily="34" charset="0"/>
                        </a:rPr>
                        <a:t>What will go well? Supporting evidence?</a:t>
                      </a:r>
                      <a:r>
                        <a:rPr lang="en-GB" sz="700" dirty="0">
                          <a:solidFill>
                            <a:sysClr val="windowText" lastClr="000000"/>
                          </a:solidFill>
                          <a:effectLst/>
                          <a:latin typeface="Comic Sans MS" panose="030F0702030302020204" pitchFamily="66" charset="0"/>
                          <a:cs typeface="Calibri" panose="020F0502020204030204" pitchFamily="34" charset="0"/>
                        </a:rPr>
                        <a:t> </a:t>
                      </a:r>
                      <a:endParaRPr lang="en-US" sz="700" dirty="0">
                        <a:solidFill>
                          <a:sysClr val="windowText" lastClr="000000"/>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omic Sans MS" panose="030F0702030302020204" pitchFamily="66" charset="0"/>
                          <a:cs typeface="Calibri" panose="020F0502020204030204" pitchFamily="34" charset="0"/>
                        </a:rPr>
                        <a:t>What didn't go well? Supporting evidence? </a:t>
                      </a:r>
                      <a:endParaRPr lang="en-GB" sz="700"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80804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omic Sans MS" panose="030F0702030302020204" pitchFamily="66" charset="0"/>
                          <a:cs typeface="Calibri" panose="020F0502020204030204" pitchFamily="34" charset="0"/>
                        </a:rPr>
                        <a:t>1. </a:t>
                      </a:r>
                      <a:r>
                        <a:rPr lang="en-US" sz="700" dirty="0">
                          <a:effectLst/>
                          <a:latin typeface="Comic Sans MS" panose="030F0702030302020204" pitchFamily="66" charset="0"/>
                          <a:cs typeface="Calibri" panose="020F0502020204030204" pitchFamily="34" charset="0"/>
                        </a:rPr>
                        <a:t>Swim competently, confidently and proficiently over a distance of at least 25 </a:t>
                      </a:r>
                      <a:r>
                        <a:rPr lang="en-US" sz="700" dirty="0" err="1">
                          <a:effectLst/>
                          <a:latin typeface="Comic Sans MS" panose="030F0702030302020204" pitchFamily="66" charset="0"/>
                          <a:cs typeface="Calibri" panose="020F0502020204030204" pitchFamily="34" charset="0"/>
                        </a:rPr>
                        <a:t>metres</a:t>
                      </a:r>
                      <a:endParaRPr lang="en-US" sz="700" dirty="0">
                        <a:effectLst/>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omic Sans MS" panose="030F0702030302020204" pitchFamily="66" charset="0"/>
                          <a:cs typeface="Calibri" panose="020F0502020204030204" pitchFamily="34" charset="0"/>
                        </a:rPr>
                        <a:t>80% Y5 and Y6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omic Sans MS" panose="030F0702030302020204" pitchFamily="66" charset="0"/>
                          <a:cs typeface="Calibri" panose="020F0502020204030204" pitchFamily="34" charset="0"/>
                        </a:rPr>
                        <a:t>Y5 can top up in Y6 if can’t swim</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98230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omic Sans MS" panose="030F0702030302020204" pitchFamily="66" charset="0"/>
                          <a:cs typeface="Calibri" panose="020F0502020204030204" pitchFamily="34" charset="0"/>
                        </a:rPr>
                        <a:t>2. </a:t>
                      </a:r>
                      <a:r>
                        <a:rPr lang="en-US" sz="700" dirty="0">
                          <a:effectLst/>
                          <a:latin typeface="Comic Sans MS" panose="030F0702030302020204" pitchFamily="66"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omic Sans MS" panose="030F0702030302020204" pitchFamily="66"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omic Sans MS" panose="030F0702030302020204" pitchFamily="66" charset="0"/>
                          <a:cs typeface="Calibri" panose="020F0502020204030204" pitchFamily="34" charset="0"/>
                        </a:rPr>
                        <a:t>Add text here</a:t>
                      </a:r>
                    </a:p>
                    <a:p>
                      <a:endParaRPr lang="en-US" sz="7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98230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omic Sans MS" panose="030F0702030302020204" pitchFamily="66" charset="0"/>
                          <a:cs typeface="Calibri" panose="020F0502020204030204" pitchFamily="34" charset="0"/>
                        </a:rPr>
                        <a:t>3. </a:t>
                      </a:r>
                      <a:r>
                        <a:rPr lang="en-US" sz="700" dirty="0">
                          <a:effectLst/>
                          <a:latin typeface="Comic Sans MS" panose="030F0702030302020204" pitchFamily="66" charset="0"/>
                          <a:cs typeface="Calibri" panose="020F0502020204030204" pitchFamily="34" charset="0"/>
                        </a:rPr>
                        <a:t>Perform safe self-rescue in different water-based situations</a:t>
                      </a:r>
                      <a:endParaRPr lang="en-GB" sz="700" dirty="0">
                        <a:effectLst/>
                        <a:latin typeface="Comic Sans MS" panose="030F0702030302020204" pitchFamily="66" charset="0"/>
                        <a:ea typeface="Calibri" panose="020F0502020204030204" pitchFamily="34" charset="0"/>
                        <a:cs typeface="Calibri" panose="020F0502020204030204" pitchFamily="34" charset="0"/>
                      </a:endParaRPr>
                    </a:p>
                    <a:p>
                      <a:endParaRPr lang="en-US" sz="700" dirty="0">
                        <a:latin typeface="Comic Sans MS" panose="030F0702030302020204" pitchFamily="66" charset="0"/>
                        <a:cs typeface="Calibri" panose="020F0502020204030204" pitchFamily="34" charset="0"/>
                      </a:endParaRPr>
                    </a:p>
                    <a:p>
                      <a:endParaRPr lang="en-US" sz="7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omic Sans MS" panose="030F0702030302020204" pitchFamily="66" charset="0"/>
                          <a:cs typeface="Calibri" panose="020F0502020204030204" pitchFamily="34" charset="0"/>
                        </a:rPr>
                        <a:t>Add text here</a:t>
                      </a:r>
                    </a:p>
                    <a:p>
                      <a:endParaRPr lang="en-US" sz="7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r h="982303">
                <a:tc gridSpan="3">
                  <a:txBody>
                    <a:bodyPr/>
                    <a:lstStyle/>
                    <a:p>
                      <a:r>
                        <a:rPr lang="en-US" sz="700" dirty="0">
                          <a:latin typeface="Comic Sans MS" panose="030F0702030302020204" pitchFamily="66" charset="0"/>
                          <a:cs typeface="Calibri" panose="020F0502020204030204" pitchFamily="34" charset="0"/>
                        </a:rPr>
                        <a:t>Travel while Arena repaired for Y6 top up  £1400  train and Y5  £400 minibus Premises time £400</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n-US" sz="7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n-US" sz="7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21661446"/>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£22300</a:t>
            </a: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2474986546"/>
              </p:ext>
            </p:extLst>
          </p:nvPr>
        </p:nvGraphicFramePr>
        <p:xfrm>
          <a:off x="-37708" y="684701"/>
          <a:ext cx="5959932" cy="3913791"/>
        </p:xfrm>
        <a:graphic>
          <a:graphicData uri="http://schemas.openxmlformats.org/drawingml/2006/table">
            <a:tbl>
              <a:tblPr firstRow="1" bandRow="1">
                <a:tableStyleId>{5C22544A-7EE6-4342-B048-85BDC9FD1C3A}</a:tableStyleId>
              </a:tblPr>
              <a:tblGrid>
                <a:gridCol w="1536308">
                  <a:extLst>
                    <a:ext uri="{9D8B030D-6E8A-4147-A177-3AD203B41FA5}">
                      <a16:colId xmlns:a16="http://schemas.microsoft.com/office/drawing/2014/main" val="1397519339"/>
                    </a:ext>
                  </a:extLst>
                </a:gridCol>
                <a:gridCol w="1486930">
                  <a:extLst>
                    <a:ext uri="{9D8B030D-6E8A-4147-A177-3AD203B41FA5}">
                      <a16:colId xmlns:a16="http://schemas.microsoft.com/office/drawing/2014/main" val="279180329"/>
                    </a:ext>
                  </a:extLst>
                </a:gridCol>
                <a:gridCol w="1468347">
                  <a:extLst>
                    <a:ext uri="{9D8B030D-6E8A-4147-A177-3AD203B41FA5}">
                      <a16:colId xmlns:a16="http://schemas.microsoft.com/office/drawing/2014/main" val="1419483341"/>
                    </a:ext>
                  </a:extLst>
                </a:gridCol>
                <a:gridCol w="1468347">
                  <a:extLst>
                    <a:ext uri="{9D8B030D-6E8A-4147-A177-3AD203B41FA5}">
                      <a16:colId xmlns:a16="http://schemas.microsoft.com/office/drawing/2014/main" val="1532179531"/>
                    </a:ext>
                  </a:extLst>
                </a:gridCol>
              </a:tblGrid>
              <a:tr h="256191">
                <a:tc>
                  <a:txBody>
                    <a:bodyPr/>
                    <a:lstStyle/>
                    <a:p>
                      <a:pPr algn="ctr"/>
                      <a:r>
                        <a:rPr lang="en-GB" sz="700" b="1" kern="1200" dirty="0">
                          <a:solidFill>
                            <a:sysClr val="windowText" lastClr="000000"/>
                          </a:solidFill>
                          <a:effectLst/>
                          <a:latin typeface="Comic Sans MS" panose="030F0702030302020204" pitchFamily="66" charset="0"/>
                          <a:ea typeface="+mn-ea"/>
                          <a:cs typeface="Calibri" panose="020F0502020204030204" pitchFamily="34" charset="0"/>
                        </a:rPr>
                        <a:t>Aim</a:t>
                      </a:r>
                      <a:endParaRPr lang="en-US" sz="700" dirty="0">
                        <a:solidFill>
                          <a:sysClr val="windowText" lastClr="000000"/>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omic Sans MS" panose="030F0702030302020204" pitchFamily="66" charset="0"/>
                          <a:ea typeface="+mn-ea"/>
                          <a:cs typeface="Calibri" panose="020F0502020204030204" pitchFamily="34" charset="0"/>
                        </a:rPr>
                        <a:t>What and why?</a:t>
                      </a:r>
                      <a:endParaRPr lang="en-US" sz="700" dirty="0">
                        <a:solidFill>
                          <a:sysClr val="windowText" lastClr="000000"/>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omic Sans MS" panose="030F0702030302020204" pitchFamily="66" charset="0"/>
                          <a:cs typeface="Calibri" panose="020F0502020204030204" pitchFamily="34" charset="0"/>
                        </a:rPr>
                        <a:t>Supporting evidence</a:t>
                      </a:r>
                      <a:endParaRPr lang="en-GB" sz="700"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baseline="0" dirty="0">
                          <a:effectLst/>
                          <a:latin typeface="Comic Sans MS" panose="030F0702030302020204" pitchFamily="66" charset="0"/>
                          <a:cs typeface="Calibri" panose="020F0502020204030204" pitchFamily="34" charset="0"/>
                        </a:rPr>
                        <a:t>1. </a:t>
                      </a:r>
                      <a:r>
                        <a:rPr lang="en-US" sz="700" baseline="0" dirty="0">
                          <a:effectLst/>
                          <a:latin typeface="Comic Sans MS" panose="030F0702030302020204" pitchFamily="66" charset="0"/>
                          <a:cs typeface="Calibri" panose="020F0502020204030204" pitchFamily="34" charset="0"/>
                        </a:rPr>
                        <a:t>Increasing confidence, knowledge and skills of all staff in teaching PE and sporting activities prioritising CPD and training where needed</a:t>
                      </a:r>
                      <a:endParaRPr lang="en-US" sz="700" baseline="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latin typeface="Comic Sans MS" panose="030F0702030302020204" pitchFamily="66" charset="0"/>
                          <a:cs typeface="Calibri" panose="020F0502020204030204" pitchFamily="34" charset="0"/>
                        </a:rPr>
                        <a:t>Part time teachers all teach PE</a:t>
                      </a:r>
                    </a:p>
                    <a:p>
                      <a:pPr algn="l">
                        <a:lnSpc>
                          <a:spcPct val="100000"/>
                        </a:lnSpc>
                      </a:pPr>
                      <a:r>
                        <a:rPr lang="en-US" sz="700" dirty="0">
                          <a:latin typeface="Comic Sans MS" panose="030F0702030302020204" pitchFamily="66" charset="0"/>
                          <a:cs typeface="Calibri" panose="020F0502020204030204" pitchFamily="34" charset="0"/>
                        </a:rPr>
                        <a:t>-Midday meals and playtime activities increase</a:t>
                      </a:r>
                    </a:p>
                    <a:p>
                      <a:pPr algn="l">
                        <a:lnSpc>
                          <a:spcPct val="100000"/>
                        </a:lnSpc>
                      </a:pPr>
                      <a:r>
                        <a:rPr lang="en-US" sz="700" dirty="0">
                          <a:latin typeface="Comic Sans MS" panose="030F0702030302020204" pitchFamily="66" charset="0"/>
                          <a:cs typeface="Calibri" panose="020F0502020204030204" pitchFamily="34" charset="0"/>
                        </a:rPr>
                        <a:t>-PE lead supports developments and benefits from CPD where needed</a:t>
                      </a:r>
                    </a:p>
                    <a:p>
                      <a:pPr algn="l">
                        <a:lnSpc>
                          <a:spcPct val="100000"/>
                        </a:lnSpc>
                      </a:pPr>
                      <a:r>
                        <a:rPr lang="en-US" sz="700" dirty="0">
                          <a:latin typeface="Comic Sans MS" panose="030F0702030302020204" pitchFamily="66" charset="0"/>
                          <a:cs typeface="Calibri" panose="020F0502020204030204" pitchFamily="34" charset="0"/>
                        </a:rPr>
                        <a:t>-All know rules of croquet </a:t>
                      </a:r>
                      <a:r>
                        <a:rPr lang="en-US" sz="700" dirty="0" err="1">
                          <a:latin typeface="Comic Sans MS" panose="030F0702030302020204" pitchFamily="66" charset="0"/>
                          <a:cs typeface="Calibri" panose="020F0502020204030204" pitchFamily="34" charset="0"/>
                        </a:rPr>
                        <a:t>etc</a:t>
                      </a:r>
                      <a:endParaRPr lang="en-US" sz="7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latin typeface="Comic Sans MS" panose="030F0702030302020204" pitchFamily="66" charset="0"/>
                          <a:cs typeface="Calibri" panose="020F0502020204030204" pitchFamily="34" charset="0"/>
                        </a:rPr>
                        <a:t>The timetables are changed each term</a:t>
                      </a:r>
                    </a:p>
                    <a:p>
                      <a:pPr algn="l">
                        <a:lnSpc>
                          <a:spcPct val="100000"/>
                        </a:lnSpc>
                      </a:pPr>
                      <a:endParaRPr lang="en-US" sz="700" dirty="0">
                        <a:latin typeface="Comic Sans MS" panose="030F0702030302020204" pitchFamily="66" charset="0"/>
                        <a:cs typeface="Calibri" panose="020F0502020204030204" pitchFamily="34" charset="0"/>
                      </a:endParaRPr>
                    </a:p>
                    <a:p>
                      <a:pPr algn="l">
                        <a:lnSpc>
                          <a:spcPct val="100000"/>
                        </a:lnSpc>
                      </a:pPr>
                      <a:r>
                        <a:rPr lang="en-US" sz="700" dirty="0">
                          <a:latin typeface="Comic Sans MS" panose="030F0702030302020204" pitchFamily="66" charset="0"/>
                          <a:cs typeface="Calibri" panose="020F0502020204030204" pitchFamily="34" charset="0"/>
                        </a:rPr>
                        <a:t>New PE lead develops</a:t>
                      </a:r>
                    </a:p>
                    <a:p>
                      <a:pPr algn="l">
                        <a:lnSpc>
                          <a:spcPct val="100000"/>
                        </a:lnSpc>
                      </a:pPr>
                      <a:endParaRPr lang="en-US" sz="700" dirty="0">
                        <a:latin typeface="Comic Sans MS" panose="030F0702030302020204" pitchFamily="66" charset="0"/>
                        <a:cs typeface="Calibri" panose="020F0502020204030204" pitchFamily="34" charset="0"/>
                      </a:endParaRPr>
                    </a:p>
                    <a:p>
                      <a:pPr algn="l">
                        <a:lnSpc>
                          <a:spcPct val="100000"/>
                        </a:lnSpc>
                      </a:pPr>
                      <a:endParaRPr lang="en-US" sz="700" dirty="0">
                        <a:latin typeface="Comic Sans MS" panose="030F0702030302020204" pitchFamily="66" charset="0"/>
                        <a:cs typeface="Calibri" panose="020F0502020204030204" pitchFamily="34" charset="0"/>
                      </a:endParaRPr>
                    </a:p>
                    <a:p>
                      <a:pPr algn="l">
                        <a:lnSpc>
                          <a:spcPct val="100000"/>
                        </a:lnSpc>
                      </a:pPr>
                      <a:r>
                        <a:rPr lang="en-US" sz="700" dirty="0">
                          <a:latin typeface="Comic Sans MS" panose="030F0702030302020204" pitchFamily="66" charset="0"/>
                          <a:cs typeface="Calibri" panose="020F0502020204030204" pitchFamily="34" charset="0"/>
                        </a:rPr>
                        <a:t>Croquet </a:t>
                      </a:r>
                      <a:r>
                        <a:rPr lang="en-US" sz="700" dirty="0" err="1">
                          <a:latin typeface="Comic Sans MS" panose="030F0702030302020204" pitchFamily="66" charset="0"/>
                          <a:cs typeface="Calibri" panose="020F0502020204030204" pitchFamily="34" charset="0"/>
                        </a:rPr>
                        <a:t>etc</a:t>
                      </a:r>
                      <a:r>
                        <a:rPr lang="en-US" sz="700" dirty="0">
                          <a:latin typeface="Comic Sans MS" panose="030F0702030302020204" pitchFamily="66" charset="0"/>
                          <a:cs typeface="Calibri" panose="020F0502020204030204" pitchFamily="34" charset="0"/>
                        </a:rPr>
                        <a:t> on 1</a:t>
                      </a:r>
                      <a:r>
                        <a:rPr lang="en-US" sz="700" baseline="30000" dirty="0">
                          <a:latin typeface="Comic Sans MS" panose="030F0702030302020204" pitchFamily="66" charset="0"/>
                          <a:cs typeface="Calibri" panose="020F0502020204030204" pitchFamily="34" charset="0"/>
                        </a:rPr>
                        <a:t>st</a:t>
                      </a:r>
                      <a:r>
                        <a:rPr lang="en-US" sz="700" dirty="0">
                          <a:latin typeface="Comic Sans MS" panose="030F0702030302020204" pitchFamily="66" charset="0"/>
                          <a:cs typeface="Calibri" panose="020F0502020204030204" pitchFamily="34" charset="0"/>
                        </a:rPr>
                        <a:t> PE days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7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baseline="0" dirty="0">
                          <a:effectLst/>
                          <a:latin typeface="Comic Sans MS" panose="030F0702030302020204" pitchFamily="66" charset="0"/>
                          <a:cs typeface="Calibri" panose="020F0502020204030204" pitchFamily="34" charset="0"/>
                        </a:rPr>
                        <a:t>2. </a:t>
                      </a:r>
                      <a:r>
                        <a:rPr lang="en-US" sz="700" baseline="0" dirty="0">
                          <a:effectLst/>
                          <a:latin typeface="Comic Sans MS" panose="030F0702030302020204" pitchFamily="66" charset="0"/>
                          <a:cs typeface="Calibri" panose="020F0502020204030204" pitchFamily="34" charset="0"/>
                        </a:rPr>
                        <a:t>Increasing engagement of all pupils in regular physical activity and sporting activities</a:t>
                      </a:r>
                      <a:endParaRPr lang="en-US" sz="700" baseline="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omic Sans MS" panose="030F0702030302020204" pitchFamily="66" charset="0"/>
                          <a:cs typeface="Calibri" panose="020F0502020204030204" pitchFamily="34" charset="0"/>
                        </a:rPr>
                        <a:t>Clubs are run from listening to children </a:t>
                      </a:r>
                      <a:r>
                        <a:rPr lang="en-US" sz="700" dirty="0" err="1">
                          <a:latin typeface="Comic Sans MS" panose="030F0702030302020204" pitchFamily="66" charset="0"/>
                          <a:cs typeface="Calibri" panose="020F0502020204030204" pitchFamily="34" charset="0"/>
                        </a:rPr>
                        <a:t>inc</a:t>
                      </a:r>
                      <a:r>
                        <a:rPr lang="en-US" sz="700" dirty="0">
                          <a:latin typeface="Comic Sans MS" panose="030F0702030302020204" pitchFamily="66" charset="0"/>
                          <a:cs typeface="Calibri" panose="020F0502020204030204" pitchFamily="34" charset="0"/>
                        </a:rPr>
                        <a:t> at lunchtime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omic Sans MS" panose="030F0702030302020204" pitchFamily="66" charset="0"/>
                          <a:cs typeface="Calibri" panose="020F0502020204030204" pitchFamily="34" charset="0"/>
                        </a:rPr>
                        <a:t>1</a:t>
                      </a:r>
                      <a:r>
                        <a:rPr lang="en-US" sz="700" baseline="30000" dirty="0">
                          <a:latin typeface="Comic Sans MS" panose="030F0702030302020204" pitchFamily="66" charset="0"/>
                          <a:cs typeface="Calibri" panose="020F0502020204030204" pitchFamily="34" charset="0"/>
                        </a:rPr>
                        <a:t>st</a:t>
                      </a:r>
                      <a:r>
                        <a:rPr lang="en-US" sz="700" dirty="0">
                          <a:latin typeface="Comic Sans MS" panose="030F0702030302020204" pitchFamily="66" charset="0"/>
                          <a:cs typeface="Calibri" panose="020F0502020204030204" pitchFamily="34" charset="0"/>
                        </a:rPr>
                        <a:t> PE sessions will increase the offer of a variety of physical activities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omic Sans MS" panose="030F0702030302020204" pitchFamily="66" charset="0"/>
                          <a:cs typeface="Calibri" panose="020F0502020204030204" pitchFamily="34" charset="0"/>
                        </a:rPr>
                        <a:t>Football coaching impacts on success at tournaments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omic Sans MS" panose="030F0702030302020204" pitchFamily="66" charset="0"/>
                          <a:cs typeface="Calibri" panose="020F0502020204030204" pitchFamily="34" charset="0"/>
                        </a:rPr>
                        <a:t>Lunchtime and after school clubs by teachers and play leaders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omic Sans MS" panose="030F0702030302020204" pitchFamily="66" charset="0"/>
                          <a:cs typeface="Calibri" panose="020F0502020204030204" pitchFamily="34" charset="0"/>
                        </a:rPr>
                        <a:t>3. </a:t>
                      </a:r>
                      <a:r>
                        <a:rPr lang="en-US" sz="700" b="0" dirty="0">
                          <a:effectLst/>
                          <a:latin typeface="Comic Sans MS" panose="030F0702030302020204" pitchFamily="66" charset="0"/>
                          <a:cs typeface="Calibri" panose="020F0502020204030204" pitchFamily="34" charset="0"/>
                        </a:rPr>
                        <a:t>Raising the profile of PE and sport across the school, to support whole school improvement</a:t>
                      </a:r>
                      <a:endParaRPr lang="en-US" sz="700" b="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omic Sans MS" panose="030F0702030302020204" pitchFamily="66" charset="0"/>
                          <a:cs typeface="Calibri" panose="020F0502020204030204" pitchFamily="34" charset="0"/>
                        </a:rPr>
                        <a:t>-Pupils as leaders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omic Sans MS" panose="030F0702030302020204" pitchFamily="66" charset="0"/>
                          <a:cs typeface="Calibri" panose="020F0502020204030204" pitchFamily="34" charset="0"/>
                        </a:rPr>
                        <a:t>-Children can swim</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omic Sans MS" panose="030F0702030302020204" pitchFamily="66" charset="0"/>
                          <a:cs typeface="Calibri" panose="020F0502020204030204" pitchFamily="34" charset="0"/>
                        </a:rPr>
                        <a:t>-Curriculum and well-being days to promote healthy eating and </a:t>
                      </a:r>
                      <a:r>
                        <a:rPr lang="en-US" sz="700" dirty="0" err="1">
                          <a:latin typeface="Comic Sans MS" panose="030F0702030302020204" pitchFamily="66" charset="0"/>
                          <a:cs typeface="Calibri" panose="020F0502020204030204" pitchFamily="34" charset="0"/>
                        </a:rPr>
                        <a:t>fibre</a:t>
                      </a:r>
                      <a:r>
                        <a:rPr lang="en-US" sz="700" dirty="0">
                          <a:latin typeface="Comic Sans MS" panose="030F0702030302020204" pitchFamily="66" charset="0"/>
                          <a:cs typeface="Calibri" panose="020F0502020204030204" pitchFamily="34" charset="0"/>
                        </a:rPr>
                        <a:t> in diet to reduce need for </a:t>
                      </a:r>
                      <a:r>
                        <a:rPr lang="en-US" sz="700" dirty="0" err="1">
                          <a:latin typeface="Comic Sans MS" panose="030F0702030302020204" pitchFamily="66" charset="0"/>
                          <a:cs typeface="Calibri" panose="020F0502020204030204" pitchFamily="34" charset="0"/>
                        </a:rPr>
                        <a:t>movicol</a:t>
                      </a:r>
                      <a:endParaRPr lang="en-US" sz="7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omic Sans MS" panose="030F0702030302020204" pitchFamily="66" charset="0"/>
                          <a:cs typeface="Calibri" panose="020F0502020204030204" pitchFamily="34" charset="0"/>
                        </a:rPr>
                        <a:t>Y6 enterprise tournaments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omic Sans MS" panose="030F0702030302020204" pitchFamily="66" charset="0"/>
                          <a:cs typeface="Calibri" panose="020F0502020204030204" pitchFamily="34" charset="0"/>
                        </a:rPr>
                        <a:t>Swimming and top up</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omic Sans MS" panose="030F0702030302020204" pitchFamily="66" charset="0"/>
                          <a:cs typeface="Calibri" panose="020F0502020204030204" pitchFamily="34" charset="0"/>
                        </a:rPr>
                        <a:t>Re-energizing learning when needed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omic Sans MS" panose="030F0702030302020204" pitchFamily="66" charset="0"/>
                          <a:cs typeface="Calibri" panose="020F0502020204030204" pitchFamily="34" charset="0"/>
                        </a:rPr>
                        <a:t>4. </a:t>
                      </a:r>
                      <a:r>
                        <a:rPr lang="en-US" sz="700" dirty="0">
                          <a:effectLst/>
                          <a:latin typeface="Comic Sans MS" panose="030F0702030302020204" pitchFamily="66"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omic Sans MS" panose="030F0702030302020204" pitchFamily="66" charset="0"/>
                          <a:cs typeface="Calibri" panose="020F0502020204030204" pitchFamily="34" charset="0"/>
                        </a:rPr>
                        <a:t>Girls to play competitive football</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omic Sans MS" panose="030F0702030302020204" pitchFamily="66" charset="0"/>
                          <a:cs typeface="Calibri" panose="020F0502020204030204" pitchFamily="34" charset="0"/>
                        </a:rPr>
                        <a:t>All children offered clubs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omic Sans MS" panose="030F0702030302020204" pitchFamily="66" charset="0"/>
                          <a:cs typeface="Calibri" panose="020F0502020204030204" pitchFamily="34" charset="0"/>
                        </a:rPr>
                        <a:t>South Bersted matches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omic Sans MS" panose="030F0702030302020204" pitchFamily="66" charset="0"/>
                          <a:cs typeface="Calibri" panose="020F0502020204030204" pitchFamily="34" charset="0"/>
                        </a:rPr>
                        <a:t>FAB SPP matches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3050298"/>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omic Sans MS" panose="030F0702030302020204" pitchFamily="66" charset="0"/>
                          <a:cs typeface="Calibri" panose="020F0502020204030204" pitchFamily="34" charset="0"/>
                        </a:rPr>
                        <a:t>5. </a:t>
                      </a:r>
                      <a:r>
                        <a:rPr lang="en-US" sz="700" dirty="0">
                          <a:effectLst/>
                          <a:latin typeface="Comic Sans MS" panose="030F0702030302020204" pitchFamily="66"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omic Sans MS" panose="030F0702030302020204" pitchFamily="66" charset="0"/>
                          <a:cs typeface="Calibri" panose="020F0502020204030204" pitchFamily="34" charset="0"/>
                        </a:rPr>
                        <a:t>Continue finals at sports day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omic Sans MS" panose="030F0702030302020204" pitchFamily="66" charset="0"/>
                          <a:cs typeface="Calibri" panose="020F0502020204030204" pitchFamily="34" charset="0"/>
                        </a:rPr>
                        <a:t>Tournaments </a:t>
                      </a:r>
                      <a:r>
                        <a:rPr lang="en-US" sz="700" dirty="0" err="1">
                          <a:latin typeface="Comic Sans MS" panose="030F0702030302020204" pitchFamily="66" charset="0"/>
                          <a:cs typeface="Calibri" panose="020F0502020204030204" pitchFamily="34" charset="0"/>
                        </a:rPr>
                        <a:t>inc</a:t>
                      </a:r>
                      <a:r>
                        <a:rPr lang="en-US" sz="700" dirty="0">
                          <a:latin typeface="Comic Sans MS" panose="030F0702030302020204" pitchFamily="66" charset="0"/>
                          <a:cs typeface="Calibri" panose="020F0502020204030204" pitchFamily="34" charset="0"/>
                        </a:rPr>
                        <a:t> SSP</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omic Sans MS" panose="030F0702030302020204" pitchFamily="66" charset="0"/>
                          <a:cs typeface="Calibri" panose="020F0502020204030204" pitchFamily="34" charset="0"/>
                        </a:rPr>
                        <a:t>Matches against other schools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omic Sans MS" panose="030F0702030302020204" pitchFamily="66" charset="0"/>
                          <a:cs typeface="Calibri" panose="020F0502020204030204" pitchFamily="34" charset="0"/>
                        </a:rPr>
                        <a:t>Matches and competitions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omic Sans MS" panose="030F0702030302020204" pitchFamily="66" charset="0"/>
                          <a:cs typeface="Calibri" panose="020F0502020204030204" pitchFamily="34" charset="0"/>
                        </a:rPr>
                        <a:t>Rounders. Dodgeball, </a:t>
                      </a:r>
                      <a:r>
                        <a:rPr lang="en-US" sz="700" dirty="0" err="1">
                          <a:latin typeface="Comic Sans MS" panose="030F0702030302020204" pitchFamily="66" charset="0"/>
                          <a:cs typeface="Calibri" panose="020F0502020204030204" pitchFamily="34" charset="0"/>
                        </a:rPr>
                        <a:t>etc</a:t>
                      </a:r>
                      <a:endParaRPr lang="en-US" sz="7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97788787"/>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97B36-0064-E168-7038-3FC8704FBAB7}"/>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2969350-C89D-DCEF-42F1-FBCB2DDD41B0}"/>
              </a:ext>
            </a:extLst>
          </p:cNvPr>
          <p:cNvPicPr>
            <a:picLocks noChangeAspect="1"/>
          </p:cNvPicPr>
          <p:nvPr/>
        </p:nvPicPr>
        <p:blipFill>
          <a:blip r:embed="rId2"/>
          <a:stretch>
            <a:fillRect/>
          </a:stretch>
        </p:blipFill>
        <p:spPr>
          <a:xfrm>
            <a:off x="-1628153" y="0"/>
            <a:ext cx="12429602" cy="5730240"/>
          </a:xfrm>
          <a:prstGeom prst="rect">
            <a:avLst/>
          </a:prstGeom>
        </p:spPr>
      </p:pic>
      <p:graphicFrame>
        <p:nvGraphicFramePr>
          <p:cNvPr id="2" name="Table 1">
            <a:extLst>
              <a:ext uri="{FF2B5EF4-FFF2-40B4-BE49-F238E27FC236}">
                <a16:creationId xmlns:a16="http://schemas.microsoft.com/office/drawing/2014/main" id="{225C9E27-D120-FB0E-EDFD-E98BBC05173C}"/>
              </a:ext>
            </a:extLst>
          </p:cNvPr>
          <p:cNvGraphicFramePr>
            <a:graphicFrameLocks noGrp="1"/>
          </p:cNvGraphicFramePr>
          <p:nvPr>
            <p:extLst>
              <p:ext uri="{D42A27DB-BD31-4B8C-83A1-F6EECF244321}">
                <p14:modId xmlns:p14="http://schemas.microsoft.com/office/powerpoint/2010/main" val="4055424605"/>
              </p:ext>
            </p:extLst>
          </p:nvPr>
        </p:nvGraphicFramePr>
        <p:xfrm>
          <a:off x="-1330388" y="599554"/>
          <a:ext cx="11480228" cy="5279633"/>
        </p:xfrm>
        <a:graphic>
          <a:graphicData uri="http://schemas.openxmlformats.org/drawingml/2006/table">
            <a:tbl>
              <a:tblPr firstRow="1" bandRow="1">
                <a:tableStyleId>{5C22544A-7EE6-4342-B048-85BDC9FD1C3A}</a:tableStyleId>
              </a:tblPr>
              <a:tblGrid>
                <a:gridCol w="1033068">
                  <a:extLst>
                    <a:ext uri="{9D8B030D-6E8A-4147-A177-3AD203B41FA5}">
                      <a16:colId xmlns:a16="http://schemas.microsoft.com/office/drawing/2014/main" val="1397519339"/>
                    </a:ext>
                  </a:extLst>
                </a:gridCol>
                <a:gridCol w="2230434">
                  <a:extLst>
                    <a:ext uri="{9D8B030D-6E8A-4147-A177-3AD203B41FA5}">
                      <a16:colId xmlns:a16="http://schemas.microsoft.com/office/drawing/2014/main" val="3874769663"/>
                    </a:ext>
                  </a:extLst>
                </a:gridCol>
                <a:gridCol w="2973912">
                  <a:extLst>
                    <a:ext uri="{9D8B030D-6E8A-4147-A177-3AD203B41FA5}">
                      <a16:colId xmlns:a16="http://schemas.microsoft.com/office/drawing/2014/main" val="279180329"/>
                    </a:ext>
                  </a:extLst>
                </a:gridCol>
                <a:gridCol w="3116281">
                  <a:extLst>
                    <a:ext uri="{9D8B030D-6E8A-4147-A177-3AD203B41FA5}">
                      <a16:colId xmlns:a16="http://schemas.microsoft.com/office/drawing/2014/main" val="1419483341"/>
                    </a:ext>
                  </a:extLst>
                </a:gridCol>
                <a:gridCol w="2126533">
                  <a:extLst>
                    <a:ext uri="{9D8B030D-6E8A-4147-A177-3AD203B41FA5}">
                      <a16:colId xmlns:a16="http://schemas.microsoft.com/office/drawing/2014/main" val="1532179531"/>
                    </a:ext>
                  </a:extLst>
                </a:gridCol>
              </a:tblGrid>
              <a:tr h="381831">
                <a:tc>
                  <a:txBody>
                    <a:bodyPr/>
                    <a:lstStyle/>
                    <a:p>
                      <a:pPr algn="ctr"/>
                      <a:r>
                        <a:rPr lang="en-US" sz="900" dirty="0">
                          <a:solidFill>
                            <a:sysClr val="windowText" lastClr="000000"/>
                          </a:solidFill>
                          <a:latin typeface="Comic Sans MS" panose="030F0702030302020204" pitchFamily="66" charset="0"/>
                          <a:cs typeface="Calibri" panose="020F0502020204030204" pitchFamily="34" charset="0"/>
                        </a:rPr>
                        <a:t>Playtimes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900" dirty="0">
                          <a:solidFill>
                            <a:sysClr val="windowText" lastClr="000000"/>
                          </a:solidFill>
                          <a:latin typeface="Comic Sans MS" panose="030F0702030302020204" pitchFamily="66"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900" b="1" kern="1200" dirty="0">
                          <a:solidFill>
                            <a:sysClr val="windowText" lastClr="000000"/>
                          </a:solidFill>
                          <a:effectLst/>
                          <a:latin typeface="Comic Sans MS" panose="030F0702030302020204" pitchFamily="66" charset="0"/>
                          <a:ea typeface="+mn-ea"/>
                          <a:cs typeface="Calibri" panose="020F0502020204030204" pitchFamily="34" charset="0"/>
                        </a:rPr>
                        <a:t>Implementation - How will you achieve this?</a:t>
                      </a:r>
                      <a:endParaRPr lang="en-US" sz="900" dirty="0">
                        <a:solidFill>
                          <a:sysClr val="windowText" lastClr="000000"/>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900"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900" dirty="0">
                          <a:solidFill>
                            <a:sysClr val="windowText" lastClr="000000"/>
                          </a:solidFill>
                          <a:effectLst/>
                          <a:latin typeface="Comic Sans MS" panose="030F0702030302020204" pitchFamily="66" charset="0"/>
                          <a:cs typeface="Calibri" panose="020F0502020204030204" pitchFamily="34" charset="0"/>
                        </a:rPr>
                        <a:t>Supporting evidence</a:t>
                      </a:r>
                      <a:endParaRPr lang="en-GB" sz="900"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36216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900" dirty="0">
                        <a:effectLst/>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900" b="1" dirty="0">
                        <a:effectLst/>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900" b="1" dirty="0">
                        <a:effectLst/>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900" b="1" dirty="0">
                          <a:effectLst/>
                          <a:latin typeface="Comic Sans MS" panose="030F0702030302020204" pitchFamily="66" charset="0"/>
                          <a:cs typeface="Calibri" panose="020F0502020204030204" pitchFamily="34" charset="0"/>
                        </a:rPr>
                        <a:t>Plan and monitor</a:t>
                      </a:r>
                      <a:br>
                        <a:rPr lang="en-US" sz="900" b="1" dirty="0">
                          <a:effectLst/>
                          <a:latin typeface="Comic Sans MS" panose="030F0702030302020204" pitchFamily="66" charset="0"/>
                          <a:cs typeface="Calibri" panose="020F0502020204030204" pitchFamily="34" charset="0"/>
                        </a:rPr>
                      </a:br>
                      <a:endParaRPr lang="en-US" sz="9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9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9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9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9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900" dirty="0">
                          <a:solidFill>
                            <a:schemeClr val="tx1"/>
                          </a:solidFill>
                          <a:latin typeface="Comic Sans MS" panose="030F0702030302020204" pitchFamily="66" charset="0"/>
                          <a:cs typeface="Calibri" panose="020F0502020204030204" pitchFamily="34" charset="0"/>
                        </a:rPr>
                        <a:t>Develop lunchtime play and breaktime provision to increase activity for least active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Comic Sans MS" panose="030F0702030302020204" pitchFamily="66" charset="0"/>
                          <a:cs typeface="Calibri" panose="020F0502020204030204" pitchFamily="34" charset="0"/>
                        </a:rPr>
                        <a:t>Develop pupil leadership (training </a:t>
                      </a:r>
                      <a:r>
                        <a:rPr lang="en-US" sz="900" dirty="0" err="1">
                          <a:solidFill>
                            <a:schemeClr val="tx1"/>
                          </a:solidFill>
                          <a:latin typeface="Comic Sans MS" panose="030F0702030302020204" pitchFamily="66" charset="0"/>
                          <a:cs typeface="Calibri" panose="020F0502020204030204" pitchFamily="34" charset="0"/>
                        </a:rPr>
                        <a:t>programme</a:t>
                      </a:r>
                      <a:r>
                        <a:rPr lang="en-US" sz="900" dirty="0">
                          <a:solidFill>
                            <a:schemeClr val="tx1"/>
                          </a:solidFill>
                          <a:latin typeface="Comic Sans MS" panose="030F0702030302020204" pitchFamily="66" charset="0"/>
                          <a:cs typeface="Calibri" panose="020F0502020204030204" pitchFamily="34" charset="0"/>
                        </a:rPr>
                        <a:t>), Midday supervisor training, Staff CDP to develop their understanding of games and play, Range of equipment, Pupil voice activities to understand pupils wants and needs Outdoor play provision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900" dirty="0">
                        <a:solidFill>
                          <a:schemeClr val="tx1"/>
                        </a:solidFill>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Comic Sans MS" panose="030F0702030302020204" pitchFamily="66" charset="0"/>
                          <a:cs typeface="Calibri" panose="020F0502020204030204" pitchFamily="34" charset="0"/>
                        </a:rPr>
                        <a:t>Football coach on Fridays to ‘referee’ and develop skills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Comic Sans MS" panose="030F0702030302020204" pitchFamily="66" charset="0"/>
                          <a:cs typeface="Calibri" panose="020F0502020204030204" pitchFamily="34" charset="0"/>
                        </a:rPr>
                        <a:t>A confident and competent group of playtime activity leaders are trained that take initiative and create a more active and inclusive playground for all pupils. Midday supervisors and all staff leading a range of physical activities and joining in with movement daily to role model. A happier, more active playground that meets the needs of all pupils especially SEND and girls.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Comic Sans MS" panose="030F0702030302020204" pitchFamily="66" charset="0"/>
                          <a:cs typeface="Calibri" panose="020F0502020204030204" pitchFamily="34" charset="0"/>
                        </a:rPr>
                        <a:t>Pupil voice data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900" dirty="0">
                        <a:solidFill>
                          <a:schemeClr val="tx1"/>
                        </a:solidFill>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Comic Sans MS" panose="030F0702030302020204" pitchFamily="66" charset="0"/>
                          <a:cs typeface="Calibri" panose="020F0502020204030204" pitchFamily="34" charset="0"/>
                        </a:rPr>
                        <a:t>Conduct regular observations of the playground to gauge activity levels of the least active children.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900" dirty="0">
                        <a:solidFill>
                          <a:schemeClr val="tx1"/>
                        </a:solidFill>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Comic Sans MS" panose="030F0702030302020204" pitchFamily="66" charset="0"/>
                          <a:cs typeface="Calibri" panose="020F0502020204030204" pitchFamily="34" charset="0"/>
                        </a:rPr>
                        <a:t>Staff voice and feedback.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46296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9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9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900" b="1" dirty="0">
                          <a:solidFill>
                            <a:sysClr val="windowText" lastClr="000000"/>
                          </a:solidFill>
                          <a:latin typeface="Comic Sans MS" panose="030F0702030302020204" pitchFamily="66"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900" b="1" kern="1200" dirty="0">
                          <a:solidFill>
                            <a:sysClr val="windowText" lastClr="000000"/>
                          </a:solidFill>
                          <a:effectLst/>
                          <a:latin typeface="Comic Sans MS" panose="030F0702030302020204" pitchFamily="66" charset="0"/>
                          <a:ea typeface="+mn-ea"/>
                          <a:cs typeface="Calibri" panose="020F0502020204030204" pitchFamily="34" charset="0"/>
                        </a:rPr>
                        <a:t>Are the improvements sustainable? How?</a:t>
                      </a:r>
                      <a:endParaRPr lang="en-US" sz="900" b="1" dirty="0">
                        <a:solidFill>
                          <a:sysClr val="windowText" lastClr="000000"/>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900" b="1"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900" b="1" dirty="0">
                          <a:solidFill>
                            <a:sysClr val="windowText" lastClr="000000"/>
                          </a:solidFill>
                          <a:effectLst/>
                          <a:latin typeface="Comic Sans MS" panose="030F0702030302020204" pitchFamily="66" charset="0"/>
                          <a:cs typeface="Calibri" panose="020F0502020204030204" pitchFamily="34" charset="0"/>
                        </a:rPr>
                        <a:t>Approx. cost</a:t>
                      </a:r>
                      <a:endParaRPr lang="en-GB" sz="900" b="1"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275733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9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900" dirty="0">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900" b="1" dirty="0">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900" b="1" dirty="0">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900" b="1" dirty="0">
                          <a:latin typeface="Comic Sans MS" panose="030F0702030302020204" pitchFamily="66" charset="0"/>
                          <a:cs typeface="Calibri" panose="020F0502020204030204" pitchFamily="34" charset="0"/>
                        </a:rPr>
                        <a:t>Evaluate</a:t>
                      </a:r>
                      <a:endParaRPr lang="en-US" sz="9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9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9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9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9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9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Comic Sans MS" panose="030F0702030302020204" pitchFamily="66" charset="0"/>
                          <a:cs typeface="Calibri" panose="020F0502020204030204" pitchFamily="34" charset="0"/>
                        </a:rPr>
                        <a:t>Activity leaders are leading a broad range of activities and actively seeking children that are not engaged in physical activity during lunch times.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900" dirty="0">
                        <a:solidFill>
                          <a:schemeClr val="tx1"/>
                        </a:solidFill>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Comic Sans MS" panose="030F0702030302020204" pitchFamily="66" charset="0"/>
                          <a:cs typeface="Calibri" panose="020F0502020204030204" pitchFamily="34" charset="0"/>
                        </a:rPr>
                        <a:t>Midday supervisors have grown in confidence and far more active and engaged in games with the children – skipping has been popular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900" dirty="0">
                        <a:solidFill>
                          <a:schemeClr val="tx1"/>
                        </a:solidFill>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Comic Sans MS" panose="030F0702030302020204" pitchFamily="66" charset="0"/>
                          <a:cs typeface="Calibri" panose="020F0502020204030204" pitchFamily="34" charset="0"/>
                        </a:rPr>
                        <a:t> Lunch times are more active with children having fun. Activity options have been tailored to suit the needs of SEND pupils through considerate choices of equipment and the types of games played.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Comic Sans MS" panose="030F0702030302020204" pitchFamily="66" charset="0"/>
                          <a:cs typeface="Calibri" panose="020F0502020204030204" pitchFamily="34" charset="0"/>
                        </a:rPr>
                        <a:t>A group of girls are proving to be the hardest group to engage as some are still choosing not to be active but are crocheting at lunch and playing at breaktime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Comic Sans MS" panose="030F0702030302020204" pitchFamily="66" charset="0"/>
                          <a:cs typeface="Calibri" panose="020F0502020204030204" pitchFamily="34" charset="0"/>
                        </a:rPr>
                        <a:t>Continued training for activity leaders and bringing new leaders into the group to bring new ideas and expertise.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900" dirty="0">
                        <a:solidFill>
                          <a:schemeClr val="tx1"/>
                        </a:solidFill>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Comic Sans MS" panose="030F0702030302020204" pitchFamily="66" charset="0"/>
                          <a:cs typeface="Calibri" panose="020F0502020204030204" pitchFamily="34" charset="0"/>
                        </a:rPr>
                        <a:t>Continued training with midday supervisors.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900" dirty="0">
                        <a:solidFill>
                          <a:schemeClr val="tx1"/>
                        </a:solidFill>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Comic Sans MS" panose="030F0702030302020204" pitchFamily="66" charset="0"/>
                          <a:cs typeface="Calibri" panose="020F0502020204030204" pitchFamily="34" charset="0"/>
                        </a:rPr>
                        <a:t>Continue to listen to SEND pupils and tailor activities to their needs and wants.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900" dirty="0">
                        <a:solidFill>
                          <a:schemeClr val="tx1"/>
                        </a:solidFill>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Comic Sans MS" panose="030F0702030302020204" pitchFamily="66" charset="0"/>
                          <a:cs typeface="Calibri" panose="020F0502020204030204" pitchFamily="34" charset="0"/>
                        </a:rPr>
                        <a:t>Focus priorities on engaging girls. Work with least active girls to create activities that are meaningful and enjoyable for them. Do they want to be activity leaders for younger children to give them purpose and confidence?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Comic Sans MS" panose="030F0702030302020204" pitchFamily="66" charset="0"/>
                          <a:cs typeface="Calibri" panose="020F0502020204030204" pitchFamily="34" charset="0"/>
                        </a:rPr>
                        <a:t>The activity leaders want to carry on with this role next year.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Comic Sans MS" panose="030F0702030302020204" pitchFamily="66" charset="0"/>
                          <a:cs typeface="Calibri" panose="020F0502020204030204" pitchFamily="34" charset="0"/>
                        </a:rPr>
                        <a:t>Physical Resources - £2000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900" dirty="0">
                        <a:solidFill>
                          <a:schemeClr val="tx1"/>
                        </a:solidFill>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Comic Sans MS" panose="030F0702030302020204" pitchFamily="66" charset="0"/>
                          <a:cs typeface="Calibri" panose="020F0502020204030204" pitchFamily="34" charset="0"/>
                        </a:rPr>
                        <a:t>CPD for staff - £1000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900" dirty="0">
                        <a:solidFill>
                          <a:schemeClr val="tx1"/>
                        </a:solidFill>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Comic Sans MS" panose="030F0702030302020204" pitchFamily="66" charset="0"/>
                          <a:cs typeface="Calibri" panose="020F0502020204030204" pitchFamily="34" charset="0"/>
                        </a:rPr>
                        <a:t>Locality SSP £6000 </a:t>
                      </a:r>
                      <a:r>
                        <a:rPr lang="en-US" sz="900" dirty="0" err="1">
                          <a:solidFill>
                            <a:schemeClr val="tx1"/>
                          </a:solidFill>
                          <a:latin typeface="Comic Sans MS" panose="030F0702030302020204" pitchFamily="66" charset="0"/>
                          <a:cs typeface="Calibri" panose="020F0502020204030204" pitchFamily="34" charset="0"/>
                        </a:rPr>
                        <a:t>inc</a:t>
                      </a:r>
                      <a:r>
                        <a:rPr lang="en-US" sz="900" dirty="0">
                          <a:solidFill>
                            <a:schemeClr val="tx1"/>
                          </a:solidFill>
                          <a:latin typeface="Comic Sans MS" panose="030F0702030302020204" pitchFamily="66" charset="0"/>
                          <a:cs typeface="Calibri" panose="020F0502020204030204" pitchFamily="34" charset="0"/>
                        </a:rPr>
                        <a:t> play leaders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900"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900" dirty="0">
                          <a:solidFill>
                            <a:schemeClr val="tx1"/>
                          </a:solidFill>
                          <a:latin typeface="Comic Sans MS" panose="030F0702030302020204" pitchFamily="66" charset="0"/>
                          <a:cs typeface="Calibri" panose="020F0502020204030204" pitchFamily="34" charset="0"/>
                        </a:rPr>
                        <a:t>Football coach £3000</a:t>
                      </a:r>
                    </a:p>
                    <a:p>
                      <a:pPr algn="l">
                        <a:lnSpc>
                          <a:spcPct val="100000"/>
                        </a:lnSpc>
                      </a:pPr>
                      <a:endParaRPr lang="en-US" sz="900" dirty="0">
                        <a:solidFill>
                          <a:schemeClr val="tx1"/>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5" name="TextBox 4">
            <a:extLst>
              <a:ext uri="{FF2B5EF4-FFF2-40B4-BE49-F238E27FC236}">
                <a16:creationId xmlns:a16="http://schemas.microsoft.com/office/drawing/2014/main" id="{7C0CE318-2120-E324-9292-5A86D8597144}"/>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Tree>
    <p:extLst>
      <p:ext uri="{BB962C8B-B14F-4D97-AF65-F5344CB8AC3E}">
        <p14:creationId xmlns:p14="http://schemas.microsoft.com/office/powerpoint/2010/main" val="20704661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152528119"/>
              </p:ext>
            </p:extLst>
          </p:nvPr>
        </p:nvGraphicFramePr>
        <p:xfrm>
          <a:off x="294842" y="694098"/>
          <a:ext cx="5530128" cy="4114800"/>
        </p:xfrm>
        <a:graphic>
          <a:graphicData uri="http://schemas.openxmlformats.org/drawingml/2006/table">
            <a:tbl>
              <a:tblPr firstRow="1" bandRow="1">
                <a:tableStyleId>{5C22544A-7EE6-4342-B048-85BDC9FD1C3A}</a:tableStyleId>
              </a:tblPr>
              <a:tblGrid>
                <a:gridCol w="577355">
                  <a:extLst>
                    <a:ext uri="{9D8B030D-6E8A-4147-A177-3AD203B41FA5}">
                      <a16:colId xmlns:a16="http://schemas.microsoft.com/office/drawing/2014/main" val="1397519339"/>
                    </a:ext>
                  </a:extLst>
                </a:gridCol>
                <a:gridCol w="1009943">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r>
                        <a:rPr lang="en-US" sz="600" dirty="0">
                          <a:solidFill>
                            <a:sysClr val="windowText" lastClr="000000"/>
                          </a:solidFill>
                          <a:latin typeface="Comic Sans MS" panose="030F0702030302020204" pitchFamily="66" charset="0"/>
                          <a:cs typeface="Calibri" panose="020F0502020204030204" pitchFamily="34" charset="0"/>
                        </a:rPr>
                        <a:t>Increasing activity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omic Sans MS" panose="030F0702030302020204" pitchFamily="66"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omic Sans MS" panose="030F0702030302020204" pitchFamily="66" charset="0"/>
                          <a:ea typeface="+mn-ea"/>
                          <a:cs typeface="Calibri" panose="020F0502020204030204" pitchFamily="34" charset="0"/>
                        </a:rPr>
                        <a:t>Implementation - How will you achieve this?</a:t>
                      </a:r>
                      <a:endParaRPr lang="en-US" sz="700" dirty="0">
                        <a:solidFill>
                          <a:sysClr val="windowText" lastClr="000000"/>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omic Sans MS" panose="030F0702030302020204" pitchFamily="66" charset="0"/>
                          <a:cs typeface="Calibri" panose="020F0502020204030204" pitchFamily="34" charset="0"/>
                        </a:rPr>
                        <a:t>Supporting evidence</a:t>
                      </a:r>
                      <a:endParaRPr lang="en-GB" sz="700"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omic Sans MS" panose="030F0702030302020204" pitchFamily="66" charset="0"/>
                          <a:cs typeface="Calibri" panose="020F0502020204030204" pitchFamily="34" charset="0"/>
                        </a:rPr>
                        <a:t>Plan and monitor</a:t>
                      </a:r>
                      <a:br>
                        <a:rPr lang="en-US" sz="700" b="1" dirty="0">
                          <a:effectLst/>
                          <a:latin typeface="Comic Sans MS" panose="030F0702030302020204" pitchFamily="66" charset="0"/>
                          <a:cs typeface="Calibri" panose="020F0502020204030204" pitchFamily="34" charset="0"/>
                        </a:rPr>
                      </a:br>
                      <a:r>
                        <a:rPr lang="en-US" sz="500" b="1" dirty="0">
                          <a:effectLst/>
                          <a:latin typeface="Comic Sans MS" panose="030F0702030302020204" pitchFamily="66"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omic Sans MS" panose="030F0702030302020204" pitchFamily="66" charset="0"/>
                          <a:cs typeface="Calibri" panose="020F0502020204030204" pitchFamily="34" charset="0"/>
                        </a:rPr>
                        <a:t>1</a:t>
                      </a:r>
                      <a:r>
                        <a:rPr lang="en-US" sz="600" baseline="30000" dirty="0">
                          <a:solidFill>
                            <a:schemeClr val="tx1"/>
                          </a:solidFill>
                          <a:latin typeface="Comic Sans MS" panose="030F0702030302020204" pitchFamily="66" charset="0"/>
                          <a:cs typeface="Calibri" panose="020F0502020204030204" pitchFamily="34" charset="0"/>
                        </a:rPr>
                        <a:t>st</a:t>
                      </a:r>
                      <a:r>
                        <a:rPr lang="en-US" sz="600" dirty="0">
                          <a:solidFill>
                            <a:schemeClr val="tx1"/>
                          </a:solidFill>
                          <a:latin typeface="Comic Sans MS" panose="030F0702030302020204" pitchFamily="66" charset="0"/>
                          <a:cs typeface="Calibri" panose="020F0502020204030204" pitchFamily="34" charset="0"/>
                        </a:rPr>
                        <a:t> Fridays </a:t>
                      </a: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600" dirty="0">
                          <a:solidFill>
                            <a:schemeClr val="tx1"/>
                          </a:solidFill>
                          <a:latin typeface="Comic Sans MS" panose="030F0702030302020204" pitchFamily="66" charset="0"/>
                          <a:cs typeface="Calibri" panose="020F0502020204030204" pitchFamily="34" charset="0"/>
                        </a:rPr>
                        <a:t>New sports/physical activities</a:t>
                      </a: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600" dirty="0">
                          <a:solidFill>
                            <a:schemeClr val="tx1"/>
                          </a:solidFill>
                          <a:latin typeface="Comic Sans MS" panose="030F0702030302020204" pitchFamily="66" charset="0"/>
                          <a:cs typeface="Calibri" panose="020F0502020204030204" pitchFamily="34" charset="0"/>
                        </a:rPr>
                        <a:t>Train play pals (SSP)</a:t>
                      </a: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600" dirty="0">
                          <a:solidFill>
                            <a:schemeClr val="tx1"/>
                          </a:solidFill>
                          <a:latin typeface="Comic Sans MS" panose="030F0702030302020204" pitchFamily="66" charset="0"/>
                          <a:cs typeface="Calibri" panose="020F0502020204030204" pitchFamily="34" charset="0"/>
                        </a:rPr>
                        <a:t>Competitive matches SSP and against other schools</a:t>
                      </a: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omic Sans MS" panose="030F0702030302020204" pitchFamily="66" charset="0"/>
                          <a:cs typeface="Calibri" panose="020F0502020204030204" pitchFamily="34" charset="0"/>
                        </a:rPr>
                        <a:t>New ‘non curriculum’ sports and activities each half term</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omic Sans MS" panose="030F0702030302020204" pitchFamily="66" charset="0"/>
                          <a:cs typeface="Calibri" panose="020F0502020204030204" pitchFamily="34" charset="0"/>
                        </a:rPr>
                        <a:t>Engagement</a:t>
                      </a: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600" dirty="0">
                          <a:solidFill>
                            <a:schemeClr val="tx1"/>
                          </a:solidFill>
                          <a:latin typeface="Comic Sans MS" panose="030F0702030302020204" pitchFamily="66" charset="0"/>
                          <a:cs typeface="Calibri" panose="020F0502020204030204" pitchFamily="34" charset="0"/>
                        </a:rPr>
                        <a:t>Children experience a wider range of physical activity</a:t>
                      </a: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600" dirty="0">
                          <a:solidFill>
                            <a:schemeClr val="tx1"/>
                          </a:solidFill>
                          <a:latin typeface="Comic Sans MS" panose="030F0702030302020204" pitchFamily="66" charset="0"/>
                          <a:cs typeface="Calibri" panose="020F0502020204030204" pitchFamily="34" charset="0"/>
                        </a:rPr>
                        <a:t>Staff know rules</a:t>
                      </a: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600" dirty="0">
                          <a:solidFill>
                            <a:schemeClr val="tx1"/>
                          </a:solidFill>
                          <a:latin typeface="Comic Sans MS" panose="030F0702030302020204" pitchFamily="66" charset="0"/>
                          <a:cs typeface="Calibri" panose="020F0502020204030204" pitchFamily="34" charset="0"/>
                        </a:rPr>
                        <a:t>Children try new sports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omic Sans MS" panose="030F0702030302020204" pitchFamily="66" charset="0"/>
                          <a:cs typeface="Calibri" panose="020F0502020204030204" pitchFamily="34" charset="0"/>
                        </a:rPr>
                        <a:t>Pupil voice – loved it especially boules and yoga</a:t>
                      </a: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600" dirty="0">
                          <a:solidFill>
                            <a:schemeClr val="tx1"/>
                          </a:solidFill>
                          <a:latin typeface="Comic Sans MS" panose="030F0702030302020204" pitchFamily="66" charset="0"/>
                          <a:cs typeface="Calibri" panose="020F0502020204030204" pitchFamily="34" charset="0"/>
                        </a:rPr>
                        <a:t>Staff didn’t like the preparation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omic Sans MS" panose="030F0702030302020204" pitchFamily="66"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omic Sans MS" panose="030F0702030302020204" pitchFamily="66" charset="0"/>
                          <a:ea typeface="+mn-ea"/>
                          <a:cs typeface="Calibri" panose="020F0502020204030204" pitchFamily="34" charset="0"/>
                        </a:rPr>
                        <a:t>Are the improvements sustainable? How?</a:t>
                      </a:r>
                      <a:endParaRPr lang="en-US" sz="700" b="1" dirty="0">
                        <a:solidFill>
                          <a:sysClr val="windowText" lastClr="000000"/>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omic Sans MS" panose="030F0702030302020204" pitchFamily="66" charset="0"/>
                          <a:cs typeface="Calibri" panose="020F0502020204030204" pitchFamily="34" charset="0"/>
                        </a:rPr>
                        <a:t>Approx. cost</a:t>
                      </a:r>
                      <a:endParaRPr lang="en-GB" sz="700" b="1"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latin typeface="Comic Sans MS" panose="030F0702030302020204" pitchFamily="66" charset="0"/>
                          <a:cs typeface="Calibri" panose="020F0502020204030204" pitchFamily="34" charset="0"/>
                        </a:rPr>
                        <a:t>Evaluate (Complete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solidFill>
                            <a:schemeClr val="tx1"/>
                          </a:solidFill>
                          <a:latin typeface="Comic Sans MS" panose="030F0702030302020204" pitchFamily="66" charset="0"/>
                          <a:cs typeface="Calibri" panose="020F0502020204030204" pitchFamily="34" charset="0"/>
                        </a:rPr>
                        <a:t>Children playing their own version of circuits, dance </a:t>
                      </a:r>
                      <a:r>
                        <a:rPr lang="en-US" sz="700" dirty="0" err="1">
                          <a:solidFill>
                            <a:schemeClr val="tx1"/>
                          </a:solidFill>
                          <a:latin typeface="Comic Sans MS" panose="030F0702030302020204" pitchFamily="66" charset="0"/>
                          <a:cs typeface="Calibri" panose="020F0502020204030204" pitchFamily="34" charset="0"/>
                        </a:rPr>
                        <a:t>etc</a:t>
                      </a:r>
                      <a:r>
                        <a:rPr lang="en-US" sz="700" dirty="0">
                          <a:solidFill>
                            <a:schemeClr val="tx1"/>
                          </a:solidFill>
                          <a:latin typeface="Comic Sans MS" panose="030F0702030302020204" pitchFamily="66" charset="0"/>
                          <a:cs typeface="Calibri" panose="020F0502020204030204" pitchFamily="34" charset="0"/>
                        </a:rPr>
                        <a:t> at playtimes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solidFill>
                            <a:schemeClr val="tx1"/>
                          </a:solidFill>
                          <a:latin typeface="Comic Sans MS" panose="030F0702030302020204" pitchFamily="66" charset="0"/>
                          <a:cs typeface="Calibri" panose="020F0502020204030204" pitchFamily="34" charset="0"/>
                        </a:rPr>
                        <a:t>Yes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solidFill>
                            <a:schemeClr val="tx1"/>
                          </a:solidFill>
                          <a:latin typeface="Comic Sans MS" panose="030F0702030302020204" pitchFamily="66" charset="0"/>
                          <a:cs typeface="Calibri" panose="020F0502020204030204" pitchFamily="34" charset="0"/>
                        </a:rPr>
                        <a:t>List sent around to classes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b="1" dirty="0">
                          <a:solidFill>
                            <a:schemeClr val="tx1"/>
                          </a:solidFill>
                          <a:latin typeface="Comic Sans MS" panose="030F0702030302020204" pitchFamily="66" charset="0"/>
                          <a:cs typeface="Calibri" panose="020F0502020204030204" pitchFamily="34" charset="0"/>
                        </a:rPr>
                        <a:t>Ice skating £1000</a:t>
                      </a:r>
                    </a:p>
                    <a:p>
                      <a:pPr algn="l">
                        <a:lnSpc>
                          <a:spcPct val="100000"/>
                        </a:lnSpc>
                      </a:pPr>
                      <a:endParaRPr lang="en-US" sz="700" b="1"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700" b="1" dirty="0">
                          <a:solidFill>
                            <a:schemeClr val="tx1"/>
                          </a:solidFill>
                          <a:latin typeface="Comic Sans MS" panose="030F0702030302020204" pitchFamily="66" charset="0"/>
                          <a:cs typeface="Calibri" panose="020F0502020204030204" pitchFamily="34" charset="0"/>
                        </a:rPr>
                        <a:t>Equipment for new sports £1000</a:t>
                      </a:r>
                    </a:p>
                    <a:p>
                      <a:pPr algn="l">
                        <a:lnSpc>
                          <a:spcPct val="100000"/>
                        </a:lnSpc>
                      </a:pPr>
                      <a:endParaRPr lang="en-US" sz="700" b="1"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700" b="1" dirty="0">
                          <a:solidFill>
                            <a:schemeClr val="tx1"/>
                          </a:solidFill>
                          <a:latin typeface="Comic Sans MS" panose="030F0702030302020204" pitchFamily="66" charset="0"/>
                          <a:cs typeface="Calibri" panose="020F0502020204030204" pitchFamily="34" charset="0"/>
                        </a:rPr>
                        <a:t>Residential new sport  Y6 £1000</a:t>
                      </a:r>
                    </a:p>
                    <a:p>
                      <a:pPr algn="l">
                        <a:lnSpc>
                          <a:spcPct val="100000"/>
                        </a:lnSpc>
                      </a:pPr>
                      <a:endParaRPr lang="en-US" sz="700" b="1"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700" b="1" dirty="0">
                          <a:solidFill>
                            <a:schemeClr val="tx1"/>
                          </a:solidFill>
                          <a:latin typeface="Comic Sans MS" panose="030F0702030302020204" pitchFamily="66" charset="0"/>
                          <a:cs typeface="Calibri" panose="020F0502020204030204" pitchFamily="34" charset="0"/>
                        </a:rPr>
                        <a:t>SSP £6000</a:t>
                      </a:r>
                    </a:p>
                    <a:p>
                      <a:pPr algn="l">
                        <a:lnSpc>
                          <a:spcPct val="100000"/>
                        </a:lnSpc>
                      </a:pPr>
                      <a:endParaRPr lang="en-US" sz="700" b="1"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700" b="1" dirty="0">
                          <a:solidFill>
                            <a:schemeClr val="tx1"/>
                          </a:solidFill>
                          <a:latin typeface="Comic Sans MS" panose="030F0702030302020204" pitchFamily="66" charset="0"/>
                          <a:cs typeface="Calibri" panose="020F0502020204030204" pitchFamily="34" charset="0"/>
                        </a:rPr>
                        <a:t>Staff to take children £1000</a:t>
                      </a:r>
                    </a:p>
                    <a:p>
                      <a:pPr algn="l">
                        <a:lnSpc>
                          <a:spcPct val="100000"/>
                        </a:lnSpc>
                      </a:pPr>
                      <a:endParaRPr lang="en-US" sz="700" b="1"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700" b="1" dirty="0">
                          <a:solidFill>
                            <a:schemeClr val="tx1"/>
                          </a:solidFill>
                          <a:latin typeface="Comic Sans MS" panose="030F0702030302020204" pitchFamily="66" charset="0"/>
                          <a:cs typeface="Calibri" panose="020F0502020204030204" pitchFamily="34" charset="0"/>
                        </a:rPr>
                        <a:t>EY/KS1 days if </a:t>
                      </a:r>
                    </a:p>
                    <a:p>
                      <a:pPr algn="l">
                        <a:lnSpc>
                          <a:spcPct val="100000"/>
                        </a:lnSpc>
                      </a:pPr>
                      <a:r>
                        <a:rPr lang="en-US" sz="700" dirty="0">
                          <a:solidFill>
                            <a:schemeClr val="tx1"/>
                          </a:solidFill>
                          <a:latin typeface="Comic Sans MS" panose="030F0702030302020204" pitchFamily="66" charset="0"/>
                          <a:cs typeface="Calibri" panose="020F0502020204030204" pitchFamily="34" charset="0"/>
                        </a:rPr>
                        <a:t>£1000</a:t>
                      </a:r>
                    </a:p>
                    <a:p>
                      <a:pPr algn="l">
                        <a:lnSpc>
                          <a:spcPct val="100000"/>
                        </a:lnSpc>
                      </a:pPr>
                      <a:endParaRPr lang="en-US" sz="700"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700" dirty="0">
                          <a:solidFill>
                            <a:schemeClr val="tx1"/>
                          </a:solidFill>
                          <a:latin typeface="Comic Sans MS" panose="030F0702030302020204" pitchFamily="66" charset="0"/>
                          <a:cs typeface="Calibri" panose="020F0502020204030204" pitchFamily="34" charset="0"/>
                        </a:rPr>
                        <a:t>Climbing activity days at Arena £2000</a:t>
                      </a:r>
                    </a:p>
                    <a:p>
                      <a:pPr algn="l">
                        <a:lnSpc>
                          <a:spcPct val="100000"/>
                        </a:lnSpc>
                      </a:pPr>
                      <a:endParaRPr lang="en-US" sz="700" dirty="0">
                        <a:solidFill>
                          <a:schemeClr val="tx1"/>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1262644205"/>
              </p:ext>
            </p:extLst>
          </p:nvPr>
        </p:nvGraphicFramePr>
        <p:xfrm>
          <a:off x="294842" y="694098"/>
          <a:ext cx="5530128" cy="3664669"/>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86852">
                <a:tc>
                  <a:txBody>
                    <a:bodyPr/>
                    <a:lstStyle/>
                    <a:p>
                      <a:pPr algn="ctr"/>
                      <a:r>
                        <a:rPr lang="en-US" sz="700" dirty="0" err="1">
                          <a:solidFill>
                            <a:sysClr val="windowText" lastClr="000000"/>
                          </a:solidFill>
                          <a:latin typeface="Comic Sans MS" panose="030F0702030302020204" pitchFamily="66" charset="0"/>
                          <a:cs typeface="Calibri" panose="020F0502020204030204" pitchFamily="34" charset="0"/>
                        </a:rPr>
                        <a:t>Fibre</a:t>
                      </a:r>
                      <a:r>
                        <a:rPr lang="en-US" sz="700" dirty="0">
                          <a:solidFill>
                            <a:sysClr val="windowText" lastClr="000000"/>
                          </a:solidFill>
                          <a:latin typeface="Comic Sans MS" panose="030F0702030302020204" pitchFamily="66" charset="0"/>
                          <a:cs typeface="Calibri" panose="020F0502020204030204" pitchFamily="34" charset="0"/>
                        </a:rPr>
                        <a:t> Teeth</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omic Sans MS" panose="030F0702030302020204" pitchFamily="66"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omic Sans MS" panose="030F0702030302020204" pitchFamily="66" charset="0"/>
                          <a:ea typeface="+mn-ea"/>
                          <a:cs typeface="Calibri" panose="020F0502020204030204" pitchFamily="34" charset="0"/>
                        </a:rPr>
                        <a:t>Implementation - How will you achieve this?</a:t>
                      </a:r>
                      <a:endParaRPr lang="en-US" sz="700" dirty="0">
                        <a:solidFill>
                          <a:sysClr val="windowText" lastClr="000000"/>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omic Sans MS" panose="030F0702030302020204" pitchFamily="66" charset="0"/>
                          <a:cs typeface="Calibri" panose="020F0502020204030204" pitchFamily="34" charset="0"/>
                        </a:rPr>
                        <a:t>Supporting evidence</a:t>
                      </a:r>
                      <a:endParaRPr lang="en-GB" sz="700"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37689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omic Sans MS" panose="030F0702030302020204" pitchFamily="66" charset="0"/>
                          <a:cs typeface="Calibri" panose="020F0502020204030204" pitchFamily="34" charset="0"/>
                        </a:rPr>
                        <a:t>Plan and monitor</a:t>
                      </a:r>
                      <a:br>
                        <a:rPr lang="en-US" sz="700" b="1" dirty="0">
                          <a:effectLst/>
                          <a:latin typeface="Comic Sans MS" panose="030F0702030302020204" pitchFamily="66" charset="0"/>
                          <a:cs typeface="Calibri" panose="020F0502020204030204" pitchFamily="34" charset="0"/>
                        </a:rPr>
                      </a:br>
                      <a:r>
                        <a:rPr lang="en-US" sz="500" b="1" dirty="0">
                          <a:effectLst/>
                          <a:latin typeface="Comic Sans MS" panose="030F0702030302020204" pitchFamily="66"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omic Sans MS" panose="030F0702030302020204" pitchFamily="66" charset="0"/>
                          <a:cs typeface="Calibri" panose="020F0502020204030204" pitchFamily="34" charset="0"/>
                        </a:rPr>
                        <a:t>Children eat more </a:t>
                      </a:r>
                      <a:r>
                        <a:rPr lang="en-US" sz="600" dirty="0" err="1">
                          <a:solidFill>
                            <a:schemeClr val="tx1"/>
                          </a:solidFill>
                          <a:latin typeface="Comic Sans MS" panose="030F0702030302020204" pitchFamily="66" charset="0"/>
                          <a:cs typeface="Calibri" panose="020F0502020204030204" pitchFamily="34" charset="0"/>
                        </a:rPr>
                        <a:t>fibre</a:t>
                      </a:r>
                      <a:r>
                        <a:rPr lang="en-US" sz="600" dirty="0">
                          <a:solidFill>
                            <a:schemeClr val="tx1"/>
                          </a:solidFill>
                          <a:latin typeface="Comic Sans MS" panose="030F0702030302020204" pitchFamily="66" charset="0"/>
                          <a:cs typeface="Calibri" panose="020F0502020204030204" pitchFamily="34" charset="0"/>
                        </a:rPr>
                        <a:t> and clean teeth to impact on health and well-being</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omic Sans MS" panose="030F0702030302020204" pitchFamily="66" charset="0"/>
                          <a:cs typeface="Calibri" panose="020F0502020204030204" pitchFamily="34" charset="0"/>
                        </a:rPr>
                        <a:t>Curriculum food tasting</a:t>
                      </a:r>
                    </a:p>
                    <a:p>
                      <a:pPr algn="l">
                        <a:lnSpc>
                          <a:spcPct val="100000"/>
                        </a:lnSpc>
                      </a:pPr>
                      <a:r>
                        <a:rPr lang="en-US" sz="600" dirty="0">
                          <a:solidFill>
                            <a:schemeClr val="tx1"/>
                          </a:solidFill>
                          <a:latin typeface="Comic Sans MS" panose="030F0702030302020204" pitchFamily="66" charset="0"/>
                          <a:cs typeface="Calibri" panose="020F0502020204030204" pitchFamily="34" charset="0"/>
                        </a:rPr>
                        <a:t>Cooking</a:t>
                      </a:r>
                    </a:p>
                    <a:p>
                      <a:pPr algn="l">
                        <a:lnSpc>
                          <a:spcPct val="100000"/>
                        </a:lnSpc>
                      </a:pPr>
                      <a:r>
                        <a:rPr lang="en-US" sz="600" dirty="0">
                          <a:solidFill>
                            <a:schemeClr val="tx1"/>
                          </a:solidFill>
                          <a:latin typeface="Comic Sans MS" panose="030F0702030302020204" pitchFamily="66" charset="0"/>
                          <a:cs typeface="Calibri" panose="020F0502020204030204" pitchFamily="34" charset="0"/>
                        </a:rPr>
                        <a:t>Soup</a:t>
                      </a:r>
                    </a:p>
                    <a:p>
                      <a:pPr algn="l">
                        <a:lnSpc>
                          <a:spcPct val="100000"/>
                        </a:lnSpc>
                      </a:pPr>
                      <a:r>
                        <a:rPr lang="en-US" sz="600" dirty="0">
                          <a:solidFill>
                            <a:schemeClr val="tx1"/>
                          </a:solidFill>
                          <a:latin typeface="Comic Sans MS" panose="030F0702030302020204" pitchFamily="66" charset="0"/>
                          <a:cs typeface="Calibri" panose="020F0502020204030204" pitchFamily="34" charset="0"/>
                        </a:rPr>
                        <a:t>Fruit salads</a:t>
                      </a:r>
                    </a:p>
                    <a:p>
                      <a:pPr algn="l">
                        <a:lnSpc>
                          <a:spcPct val="100000"/>
                        </a:lnSpc>
                      </a:pPr>
                      <a:r>
                        <a:rPr lang="en-US" sz="600" dirty="0">
                          <a:solidFill>
                            <a:schemeClr val="tx1"/>
                          </a:solidFill>
                          <a:latin typeface="Comic Sans MS" panose="030F0702030302020204" pitchFamily="66" charset="0"/>
                          <a:cs typeface="Calibri" panose="020F0502020204030204" pitchFamily="34" charset="0"/>
                        </a:rPr>
                        <a:t>Growing vegetables</a:t>
                      </a: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600" dirty="0">
                          <a:solidFill>
                            <a:schemeClr val="tx1"/>
                          </a:solidFill>
                          <a:latin typeface="Comic Sans MS" panose="030F0702030302020204" pitchFamily="66" charset="0"/>
                          <a:cs typeface="Calibri" panose="020F0502020204030204" pitchFamily="34" charset="0"/>
                        </a:rPr>
                        <a:t>Class food tasting/well-being activities</a:t>
                      </a: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600" dirty="0">
                          <a:solidFill>
                            <a:schemeClr val="tx1"/>
                          </a:solidFill>
                          <a:latin typeface="Comic Sans MS" panose="030F0702030302020204" pitchFamily="66" charset="0"/>
                          <a:cs typeface="Calibri" panose="020F0502020204030204" pitchFamily="34" charset="0"/>
                        </a:rPr>
                        <a:t>Family food sessions </a:t>
                      </a:r>
                    </a:p>
                    <a:p>
                      <a:pPr algn="l">
                        <a:lnSpc>
                          <a:spcPct val="100000"/>
                        </a:lnSpc>
                      </a:pPr>
                      <a:r>
                        <a:rPr lang="en-US" sz="600" dirty="0">
                          <a:solidFill>
                            <a:schemeClr val="tx1"/>
                          </a:solidFill>
                          <a:latin typeface="Comic Sans MS" panose="030F0702030302020204" pitchFamily="66" charset="0"/>
                          <a:cs typeface="Calibri" panose="020F0502020204030204" pitchFamily="34" charset="0"/>
                        </a:rPr>
                        <a:t>Slow cooker casseroles</a:t>
                      </a:r>
                    </a:p>
                    <a:p>
                      <a:pPr algn="l">
                        <a:lnSpc>
                          <a:spcPct val="100000"/>
                        </a:lnSpc>
                      </a:pPr>
                      <a:r>
                        <a:rPr lang="en-US" sz="600" dirty="0">
                          <a:solidFill>
                            <a:schemeClr val="tx1"/>
                          </a:solidFill>
                          <a:latin typeface="Comic Sans MS" panose="030F0702030302020204" pitchFamily="66" charset="0"/>
                          <a:cs typeface="Calibri" panose="020F0502020204030204" pitchFamily="34" charset="0"/>
                        </a:rPr>
                        <a:t>Soups</a:t>
                      </a:r>
                    </a:p>
                    <a:p>
                      <a:pPr algn="l">
                        <a:lnSpc>
                          <a:spcPct val="100000"/>
                        </a:lnSpc>
                      </a:pPr>
                      <a:r>
                        <a:rPr lang="en-US" sz="600" dirty="0">
                          <a:solidFill>
                            <a:schemeClr val="tx1"/>
                          </a:solidFill>
                          <a:latin typeface="Comic Sans MS" panose="030F0702030302020204" pitchFamily="66" charset="0"/>
                          <a:cs typeface="Calibri" panose="020F0502020204030204" pitchFamily="34" charset="0"/>
                        </a:rPr>
                        <a:t>Exotic fruit salad</a:t>
                      </a: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omic Sans MS" panose="030F0702030302020204" pitchFamily="66" charset="0"/>
                          <a:cs typeface="Calibri" panose="020F0502020204030204" pitchFamily="34" charset="0"/>
                        </a:rPr>
                        <a:t>Less need for children to take Movicol</a:t>
                      </a: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600" dirty="0">
                          <a:solidFill>
                            <a:schemeClr val="tx1"/>
                          </a:solidFill>
                          <a:latin typeface="Comic Sans MS" panose="030F0702030302020204" pitchFamily="66" charset="0"/>
                          <a:cs typeface="Calibri" panose="020F0502020204030204" pitchFamily="34" charset="0"/>
                        </a:rPr>
                        <a:t>Packed lunches contain fruit and vegetables</a:t>
                      </a: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600" dirty="0">
                          <a:solidFill>
                            <a:schemeClr val="tx1"/>
                          </a:solidFill>
                          <a:latin typeface="Comic Sans MS" panose="030F0702030302020204" pitchFamily="66" charset="0"/>
                          <a:cs typeface="Calibri" panose="020F0502020204030204" pitchFamily="34" charset="0"/>
                        </a:rPr>
                        <a:t>Children trying and wanting to repeat</a:t>
                      </a: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600" dirty="0">
                          <a:solidFill>
                            <a:schemeClr val="tx1"/>
                          </a:solidFill>
                          <a:latin typeface="Comic Sans MS" panose="030F0702030302020204" pitchFamily="66" charset="0"/>
                          <a:cs typeface="Calibri" panose="020F0502020204030204" pitchFamily="34" charset="0"/>
                        </a:rPr>
                        <a:t>Families engaging</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28685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omic Sans MS" panose="030F0702030302020204" pitchFamily="66"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omic Sans MS" panose="030F0702030302020204" pitchFamily="66" charset="0"/>
                          <a:ea typeface="+mn-ea"/>
                          <a:cs typeface="Calibri" panose="020F0502020204030204" pitchFamily="34" charset="0"/>
                        </a:rPr>
                        <a:t>Are the improvements sustainable? How?</a:t>
                      </a:r>
                      <a:endParaRPr lang="en-US" sz="700" b="1" dirty="0">
                        <a:solidFill>
                          <a:sysClr val="windowText" lastClr="000000"/>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omic Sans MS" panose="030F0702030302020204" pitchFamily="66" charset="0"/>
                          <a:cs typeface="Calibri" panose="020F0502020204030204" pitchFamily="34" charset="0"/>
                        </a:rPr>
                        <a:t>Approx. cost</a:t>
                      </a:r>
                      <a:endParaRPr lang="en-GB" sz="700" b="1"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159202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600" b="1" dirty="0">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00" b="1" dirty="0">
                          <a:latin typeface="Comic Sans MS" panose="030F0702030302020204" pitchFamily="66" charset="0"/>
                          <a:cs typeface="Calibri" panose="020F0502020204030204" pitchFamily="34" charset="0"/>
                        </a:rPr>
                        <a:t>Evaluate (Complete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omic Sans MS" panose="030F0702030302020204" pitchFamily="66" charset="0"/>
                          <a:cs typeface="Calibri" panose="020F0502020204030204" pitchFamily="34" charset="0"/>
                        </a:rPr>
                        <a:t>Children are enjoying food tasting and making</a:t>
                      </a: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600" dirty="0">
                          <a:solidFill>
                            <a:schemeClr val="tx1"/>
                          </a:solidFill>
                          <a:latin typeface="Comic Sans MS" panose="030F0702030302020204" pitchFamily="66" charset="0"/>
                          <a:cs typeface="Calibri" panose="020F0502020204030204" pitchFamily="34" charset="0"/>
                        </a:rPr>
                        <a:t>Children are cleaning teeth at school and taking home what they need</a:t>
                      </a: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600" dirty="0">
                          <a:solidFill>
                            <a:schemeClr val="tx1"/>
                          </a:solidFill>
                          <a:latin typeface="Comic Sans MS" panose="030F0702030302020204" pitchFamily="66" charset="0"/>
                          <a:cs typeface="Calibri" panose="020F0502020204030204" pitchFamily="34" charset="0"/>
                        </a:rPr>
                        <a:t>20 families joined slow cooker sessions and took home to cook. Children reported back they liked it and would do again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omic Sans MS" panose="030F0702030302020204" pitchFamily="66" charset="0"/>
                          <a:cs typeface="Calibri" panose="020F0502020204030204" pitchFamily="34" charset="0"/>
                        </a:rPr>
                        <a:t>Hopefully they will get better as children and families are convinced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omic Sans MS" panose="030F0702030302020204" pitchFamily="66" charset="0"/>
                          <a:cs typeface="Calibri" panose="020F0502020204030204" pitchFamily="34" charset="0"/>
                        </a:rPr>
                        <a:t>Pupil voice</a:t>
                      </a: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600" dirty="0">
                          <a:solidFill>
                            <a:schemeClr val="tx1"/>
                          </a:solidFill>
                          <a:latin typeface="Comic Sans MS" panose="030F0702030302020204" pitchFamily="66" charset="0"/>
                          <a:cs typeface="Calibri" panose="020F0502020204030204" pitchFamily="34" charset="0"/>
                        </a:rPr>
                        <a:t>Lunch boxes</a:t>
                      </a: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600" dirty="0">
                          <a:solidFill>
                            <a:schemeClr val="tx1"/>
                          </a:solidFill>
                          <a:latin typeface="Comic Sans MS" panose="030F0702030302020204" pitchFamily="66" charset="0"/>
                          <a:cs typeface="Calibri" panose="020F0502020204030204" pitchFamily="34" charset="0"/>
                        </a:rPr>
                        <a:t>Can clean teeth</a:t>
                      </a: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600" dirty="0">
                          <a:solidFill>
                            <a:schemeClr val="tx1"/>
                          </a:solidFill>
                          <a:latin typeface="Comic Sans MS" panose="030F0702030302020204" pitchFamily="66" charset="0"/>
                          <a:cs typeface="Calibri" panose="020F0502020204030204" pitchFamily="34" charset="0"/>
                        </a:rPr>
                        <a:t>Families know how to prepare and see the value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b="1" dirty="0">
                          <a:solidFill>
                            <a:schemeClr val="tx1"/>
                          </a:solidFill>
                          <a:latin typeface="Comic Sans MS" panose="030F0702030302020204" pitchFamily="66" charset="0"/>
                          <a:cs typeface="Calibri" panose="020F0502020204030204" pitchFamily="34" charset="0"/>
                        </a:rPr>
                        <a:t>Link to other funding to support families</a:t>
                      </a:r>
                    </a:p>
                    <a:p>
                      <a:pPr algn="l">
                        <a:lnSpc>
                          <a:spcPct val="100000"/>
                        </a:lnSpc>
                      </a:pPr>
                      <a:r>
                        <a:rPr lang="en-US" sz="600" b="1" dirty="0">
                          <a:solidFill>
                            <a:schemeClr val="tx1"/>
                          </a:solidFill>
                          <a:latin typeface="Comic Sans MS" panose="030F0702030302020204" pitchFamily="66" charset="0"/>
                          <a:cs typeface="Calibri" panose="020F0502020204030204" pitchFamily="34" charset="0"/>
                        </a:rPr>
                        <a:t>Link to EY teeth cleaning initiative</a:t>
                      </a:r>
                    </a:p>
                    <a:p>
                      <a:pPr algn="l">
                        <a:lnSpc>
                          <a:spcPct val="100000"/>
                        </a:lnSpc>
                      </a:pPr>
                      <a:endParaRPr lang="en-US" sz="600" b="1"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600" b="1" dirty="0">
                          <a:solidFill>
                            <a:schemeClr val="tx1"/>
                          </a:solidFill>
                          <a:latin typeface="Comic Sans MS" panose="030F0702030302020204" pitchFamily="66" charset="0"/>
                          <a:cs typeface="Calibri" panose="020F0502020204030204" pitchFamily="34" charset="0"/>
                        </a:rPr>
                        <a:t>Fare share for children and for families to access fresh food</a:t>
                      </a:r>
                    </a:p>
                    <a:p>
                      <a:pPr algn="l">
                        <a:lnSpc>
                          <a:spcPct val="100000"/>
                        </a:lnSpc>
                      </a:pPr>
                      <a:r>
                        <a:rPr lang="en-US" sz="600" b="1" dirty="0">
                          <a:solidFill>
                            <a:schemeClr val="tx1"/>
                          </a:solidFill>
                          <a:latin typeface="Comic Sans MS" panose="030F0702030302020204" pitchFamily="66" charset="0"/>
                          <a:cs typeface="Calibri" panose="020F0502020204030204" pitchFamily="34" charset="0"/>
                        </a:rPr>
                        <a:t>£1200</a:t>
                      </a:r>
                    </a:p>
                    <a:p>
                      <a:pPr algn="l">
                        <a:lnSpc>
                          <a:spcPct val="100000"/>
                        </a:lnSpc>
                      </a:pPr>
                      <a:r>
                        <a:rPr lang="en-US" sz="600" b="1" dirty="0">
                          <a:solidFill>
                            <a:schemeClr val="tx1"/>
                          </a:solidFill>
                          <a:latin typeface="Comic Sans MS" panose="030F0702030302020204" pitchFamily="66" charset="0"/>
                          <a:cs typeface="Calibri" panose="020F0502020204030204" pitchFamily="34" charset="0"/>
                        </a:rPr>
                        <a:t>Curriculum fruit £400</a:t>
                      </a:r>
                    </a:p>
                    <a:p>
                      <a:pPr algn="l">
                        <a:lnSpc>
                          <a:spcPct val="100000"/>
                        </a:lnSpc>
                      </a:pPr>
                      <a:endParaRPr lang="en-US" sz="600" b="1"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600" b="1" dirty="0">
                          <a:solidFill>
                            <a:schemeClr val="tx1"/>
                          </a:solidFill>
                          <a:latin typeface="Comic Sans MS" panose="030F0702030302020204" pitchFamily="66" charset="0"/>
                          <a:cs typeface="Calibri" panose="020F0502020204030204" pitchFamily="34" charset="0"/>
                        </a:rPr>
                        <a:t>Tooth brushes and toothpaste £600</a:t>
                      </a: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Bikes and cycling</a:t>
            </a: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1667848422"/>
              </p:ext>
            </p:extLst>
          </p:nvPr>
        </p:nvGraphicFramePr>
        <p:xfrm>
          <a:off x="294842" y="694098"/>
          <a:ext cx="5530128" cy="3893820"/>
        </p:xfrm>
        <a:graphic>
          <a:graphicData uri="http://schemas.openxmlformats.org/drawingml/2006/table">
            <a:tbl>
              <a:tblPr firstRow="1" bandRow="1">
                <a:tableStyleId>{5C22544A-7EE6-4342-B048-85BDC9FD1C3A}</a:tableStyleId>
              </a:tblPr>
              <a:tblGrid>
                <a:gridCol w="503734">
                  <a:extLst>
                    <a:ext uri="{9D8B030D-6E8A-4147-A177-3AD203B41FA5}">
                      <a16:colId xmlns:a16="http://schemas.microsoft.com/office/drawing/2014/main" val="1397519339"/>
                    </a:ext>
                  </a:extLst>
                </a:gridCol>
                <a:gridCol w="1083564">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r>
                        <a:rPr lang="en-US" sz="700" dirty="0">
                          <a:solidFill>
                            <a:sysClr val="windowText" lastClr="000000"/>
                          </a:solidFill>
                          <a:latin typeface="Comic Sans MS" panose="030F0702030302020204" pitchFamily="66" charset="0"/>
                          <a:cs typeface="Calibri" panose="020F0502020204030204" pitchFamily="34" charset="0"/>
                        </a:rPr>
                        <a:t>Bikes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omic Sans MS" panose="030F0702030302020204" pitchFamily="66"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omic Sans MS" panose="030F0702030302020204" pitchFamily="66" charset="0"/>
                          <a:ea typeface="+mn-ea"/>
                          <a:cs typeface="Calibri" panose="020F0502020204030204" pitchFamily="34" charset="0"/>
                        </a:rPr>
                        <a:t>Implementation - How will you achieve this?</a:t>
                      </a:r>
                      <a:endParaRPr lang="en-US" sz="700" dirty="0">
                        <a:solidFill>
                          <a:sysClr val="windowText" lastClr="000000"/>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omic Sans MS" panose="030F0702030302020204" pitchFamily="66" charset="0"/>
                          <a:cs typeface="Calibri" panose="020F0502020204030204" pitchFamily="34" charset="0"/>
                        </a:rPr>
                        <a:t>Supporting evidence</a:t>
                      </a:r>
                      <a:endParaRPr lang="en-GB" sz="700"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68994">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omic Sans MS" panose="030F0702030302020204" pitchFamily="66" charset="0"/>
                          <a:cs typeface="Calibri" panose="020F0502020204030204" pitchFamily="34" charset="0"/>
                        </a:rPr>
                        <a:t>Plan and monitor</a:t>
                      </a:r>
                      <a:br>
                        <a:rPr lang="en-US" sz="700" b="1" dirty="0">
                          <a:effectLst/>
                          <a:latin typeface="Comic Sans MS" panose="030F0702030302020204" pitchFamily="66" charset="0"/>
                          <a:cs typeface="Calibri" panose="020F0502020204030204" pitchFamily="34" charset="0"/>
                        </a:rPr>
                      </a:br>
                      <a:r>
                        <a:rPr lang="en-US" sz="500" b="1" dirty="0">
                          <a:effectLst/>
                          <a:latin typeface="Comic Sans MS" panose="030F0702030302020204" pitchFamily="66"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omic Sans MS" panose="030F0702030302020204" pitchFamily="66" charset="0"/>
                          <a:cs typeface="Calibri" panose="020F0502020204030204" pitchFamily="34" charset="0"/>
                        </a:rPr>
                        <a:t>Children able to ride bikes safely to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err="1">
                          <a:solidFill>
                            <a:schemeClr val="tx1"/>
                          </a:solidFill>
                          <a:latin typeface="Comic Sans MS" panose="030F0702030302020204" pitchFamily="66" charset="0"/>
                          <a:cs typeface="Calibri" panose="020F0502020204030204" pitchFamily="34" charset="0"/>
                        </a:rPr>
                        <a:t>Bikeability</a:t>
                      </a:r>
                      <a:r>
                        <a:rPr lang="en-US" sz="600" dirty="0">
                          <a:solidFill>
                            <a:schemeClr val="tx1"/>
                          </a:solidFill>
                          <a:latin typeface="Comic Sans MS" panose="030F0702030302020204" pitchFamily="66" charset="0"/>
                          <a:cs typeface="Calibri" panose="020F0502020204030204" pitchFamily="34" charset="0"/>
                        </a:rPr>
                        <a:t> L1 in Y5 so learn to ride ready for Level 2 in Y6</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omic Sans MS" panose="030F0702030302020204" pitchFamily="66" charset="0"/>
                          <a:cs typeface="Calibri" panose="020F0502020204030204" pitchFamily="34" charset="0"/>
                        </a:rPr>
                        <a:t>Bikes in school to practice 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omic Sans MS" panose="030F0702030302020204" pitchFamily="66" charset="0"/>
                          <a:cs typeface="Calibri" panose="020F0502020204030204" pitchFamily="34" charset="0"/>
                        </a:rPr>
                        <a:t>Confident and safe children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omic Sans MS" panose="030F0702030302020204" pitchFamily="66" charset="0"/>
                          <a:cs typeface="Calibri" panose="020F0502020204030204" pitchFamily="34" charset="0"/>
                        </a:rPr>
                        <a:t>100% passed Level 1 in Y5 in Autumn term</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omic Sans MS" panose="030F0702030302020204" pitchFamily="66"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omic Sans MS" panose="030F0702030302020204" pitchFamily="66" charset="0"/>
                          <a:ea typeface="+mn-ea"/>
                          <a:cs typeface="Calibri" panose="020F0502020204030204" pitchFamily="34" charset="0"/>
                        </a:rPr>
                        <a:t>Are the improvements sustainable? How?</a:t>
                      </a:r>
                      <a:endParaRPr lang="en-US" sz="700" b="1" dirty="0">
                        <a:solidFill>
                          <a:sysClr val="windowText" lastClr="000000"/>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omic Sans MS" panose="030F0702030302020204" pitchFamily="66" charset="0"/>
                          <a:cs typeface="Calibri" panose="020F0502020204030204" pitchFamily="34" charset="0"/>
                        </a:rPr>
                        <a:t>Approx. cost</a:t>
                      </a:r>
                      <a:endParaRPr lang="en-GB" sz="700" b="1"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omic Sans MS" panose="030F0702030302020204" pitchFamily="66" charset="0"/>
                          <a:cs typeface="Calibri" panose="020F0502020204030204" pitchFamily="34" charset="0"/>
                        </a:rPr>
                        <a:t>Evaluate</a:t>
                      </a:r>
                      <a:r>
                        <a:rPr lang="en-US" sz="700" b="1" dirty="0">
                          <a:latin typeface="Comic Sans MS" panose="030F0702030302020204" pitchFamily="66" charset="0"/>
                          <a:cs typeface="Calibri" panose="020F0502020204030204" pitchFamily="34" charset="0"/>
                        </a:rPr>
                        <a:t> </a:t>
                      </a:r>
                      <a:r>
                        <a:rPr lang="en-US" sz="500" b="1" dirty="0">
                          <a:latin typeface="Comic Sans MS" panose="030F0702030302020204" pitchFamily="66"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solidFill>
                            <a:schemeClr val="tx1"/>
                          </a:solidFill>
                          <a:latin typeface="Comic Sans MS" panose="030F0702030302020204" pitchFamily="66" charset="0"/>
                          <a:cs typeface="Calibri" panose="020F0502020204030204" pitchFamily="34" charset="0"/>
                        </a:rPr>
                        <a:t>Children coming on bikes to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solidFill>
                            <a:schemeClr val="tx1"/>
                          </a:solidFill>
                          <a:latin typeface="Comic Sans MS" panose="030F0702030302020204" pitchFamily="66" charset="0"/>
                          <a:cs typeface="Calibri" panose="020F0502020204030204" pitchFamily="34" charset="0"/>
                        </a:rPr>
                        <a:t>yes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700" dirty="0">
                        <a:solidFill>
                          <a:schemeClr val="tx1"/>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b="1" dirty="0">
                          <a:solidFill>
                            <a:schemeClr val="tx1"/>
                          </a:solidFill>
                          <a:latin typeface="Comic Sans MS" panose="030F0702030302020204" pitchFamily="66" charset="0"/>
                          <a:cs typeface="Calibri" panose="020F0502020204030204" pitchFamily="34" charset="0"/>
                        </a:rPr>
                        <a:t>£300 helmets</a:t>
                      </a:r>
                    </a:p>
                    <a:p>
                      <a:pPr algn="l">
                        <a:lnSpc>
                          <a:spcPct val="100000"/>
                        </a:lnSpc>
                      </a:pPr>
                      <a:r>
                        <a:rPr lang="en-US" sz="700" b="1" dirty="0">
                          <a:solidFill>
                            <a:schemeClr val="tx1"/>
                          </a:solidFill>
                          <a:latin typeface="Comic Sans MS" panose="030F0702030302020204" pitchFamily="66" charset="0"/>
                          <a:cs typeface="Calibri" panose="020F0502020204030204" pitchFamily="34" charset="0"/>
                        </a:rPr>
                        <a:t>£100 bike locks to keep safe at school</a:t>
                      </a:r>
                    </a:p>
                    <a:p>
                      <a:pPr algn="l">
                        <a:lnSpc>
                          <a:spcPct val="100000"/>
                        </a:lnSpc>
                      </a:pPr>
                      <a:endParaRPr lang="en-US" sz="700" b="1"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700" b="1" dirty="0">
                          <a:solidFill>
                            <a:schemeClr val="tx1"/>
                          </a:solidFill>
                          <a:latin typeface="Comic Sans MS" panose="030F0702030302020204" pitchFamily="66" charset="0"/>
                          <a:cs typeface="Calibri" panose="020F0502020204030204" pitchFamily="34" charset="0"/>
                        </a:rPr>
                        <a:t>£200 for market place bikes</a:t>
                      </a:r>
                    </a:p>
                    <a:p>
                      <a:pPr algn="l">
                        <a:lnSpc>
                          <a:spcPct val="100000"/>
                        </a:lnSpc>
                      </a:pPr>
                      <a:endParaRPr lang="en-US" sz="700" b="1"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700" b="1" dirty="0">
                          <a:solidFill>
                            <a:schemeClr val="tx1"/>
                          </a:solidFill>
                          <a:latin typeface="Comic Sans MS" panose="030F0702030302020204" pitchFamily="66" charset="0"/>
                          <a:cs typeface="Calibri" panose="020F0502020204030204" pitchFamily="34" charset="0"/>
                        </a:rPr>
                        <a:t>£200 for premises to maintain</a:t>
                      </a:r>
                    </a:p>
                    <a:p>
                      <a:pPr algn="l">
                        <a:lnSpc>
                          <a:spcPct val="100000"/>
                        </a:lnSpc>
                      </a:pPr>
                      <a:endParaRPr lang="en-US" sz="700" b="1"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700" b="1" dirty="0">
                          <a:solidFill>
                            <a:schemeClr val="tx1"/>
                          </a:solidFill>
                          <a:latin typeface="Comic Sans MS" panose="030F0702030302020204" pitchFamily="66" charset="0"/>
                          <a:cs typeface="Calibri" panose="020F0502020204030204" pitchFamily="34" charset="0"/>
                        </a:rPr>
                        <a:t>Pay for Y6 </a:t>
                      </a:r>
                      <a:r>
                        <a:rPr lang="en-US" sz="700" b="1" dirty="0" err="1">
                          <a:solidFill>
                            <a:schemeClr val="tx1"/>
                          </a:solidFill>
                          <a:latin typeface="Comic Sans MS" panose="030F0702030302020204" pitchFamily="66" charset="0"/>
                          <a:cs typeface="Calibri" panose="020F0502020204030204" pitchFamily="34" charset="0"/>
                        </a:rPr>
                        <a:t>Bikeability</a:t>
                      </a:r>
                      <a:r>
                        <a:rPr lang="en-US" sz="700" b="1" dirty="0">
                          <a:solidFill>
                            <a:schemeClr val="tx1"/>
                          </a:solidFill>
                          <a:latin typeface="Comic Sans MS" panose="030F0702030302020204" pitchFamily="66" charset="0"/>
                          <a:cs typeface="Calibri" panose="020F0502020204030204" pitchFamily="34" charset="0"/>
                        </a:rPr>
                        <a:t> £600</a:t>
                      </a:r>
                    </a:p>
                    <a:p>
                      <a:pPr algn="l">
                        <a:lnSpc>
                          <a:spcPct val="100000"/>
                        </a:lnSpc>
                      </a:pPr>
                      <a:endParaRPr lang="en-US" sz="700" b="1"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700" b="1" dirty="0">
                          <a:solidFill>
                            <a:schemeClr val="tx1"/>
                          </a:solidFill>
                          <a:latin typeface="Comic Sans MS" panose="030F0702030302020204" pitchFamily="66" charset="0"/>
                          <a:cs typeface="Calibri" panose="020F0502020204030204" pitchFamily="34" charset="0"/>
                        </a:rPr>
                        <a:t>Staff to support £1000</a:t>
                      </a:r>
                    </a:p>
                    <a:p>
                      <a:pPr algn="l">
                        <a:lnSpc>
                          <a:spcPct val="100000"/>
                        </a:lnSpc>
                      </a:pPr>
                      <a:r>
                        <a:rPr lang="en-US" sz="700" b="1" dirty="0">
                          <a:solidFill>
                            <a:schemeClr val="tx1"/>
                          </a:solidFill>
                          <a:latin typeface="Comic Sans MS" panose="030F0702030302020204" pitchFamily="66" charset="0"/>
                          <a:cs typeface="Calibri" panose="020F0502020204030204" pitchFamily="34" charset="0"/>
                        </a:rPr>
                        <a: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62681114"/>
              </p:ext>
            </p:extLst>
          </p:nvPr>
        </p:nvGraphicFramePr>
        <p:xfrm>
          <a:off x="294842" y="694098"/>
          <a:ext cx="5530128" cy="34899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r>
                        <a:rPr lang="en-US" sz="700" dirty="0">
                          <a:solidFill>
                            <a:sysClr val="windowText" lastClr="000000"/>
                          </a:solidFill>
                          <a:latin typeface="Comic Sans MS" panose="030F0702030302020204" pitchFamily="66" charset="0"/>
                          <a:cs typeface="Calibri" panose="020F0502020204030204" pitchFamily="34" charset="0"/>
                        </a:rPr>
                        <a:t>CLUB development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omic Sans MS" panose="030F0702030302020204" pitchFamily="66"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omic Sans MS" panose="030F0702030302020204" pitchFamily="66" charset="0"/>
                          <a:ea typeface="+mn-ea"/>
                          <a:cs typeface="Calibri" panose="020F0502020204030204" pitchFamily="34" charset="0"/>
                        </a:rPr>
                        <a:t>Implementation - How will you achieve this?</a:t>
                      </a:r>
                      <a:endParaRPr lang="en-US" sz="700" dirty="0">
                        <a:solidFill>
                          <a:sysClr val="windowText" lastClr="000000"/>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omic Sans MS" panose="030F0702030302020204" pitchFamily="66" charset="0"/>
                          <a:cs typeface="Calibri" panose="020F0502020204030204" pitchFamily="34" charset="0"/>
                        </a:rPr>
                        <a:t>Supporting evidence</a:t>
                      </a:r>
                      <a:endParaRPr lang="en-GB" sz="700"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omic Sans MS" panose="030F0702030302020204" pitchFamily="66" charset="0"/>
                          <a:cs typeface="Calibri" panose="020F0502020204030204" pitchFamily="34" charset="0"/>
                        </a:rPr>
                        <a:t>Plan and monitor</a:t>
                      </a:r>
                      <a:br>
                        <a:rPr lang="en-US" sz="700" b="1" dirty="0">
                          <a:effectLst/>
                          <a:latin typeface="Comic Sans MS" panose="030F0702030302020204" pitchFamily="66" charset="0"/>
                          <a:cs typeface="Calibri" panose="020F0502020204030204" pitchFamily="34" charset="0"/>
                        </a:rPr>
                      </a:br>
                      <a:r>
                        <a:rPr lang="en-US" sz="500" b="1" dirty="0">
                          <a:effectLst/>
                          <a:latin typeface="Comic Sans MS" panose="030F0702030302020204" pitchFamily="66"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omic Sans MS" panose="030F0702030302020204" pitchFamily="66" charset="0"/>
                          <a:cs typeface="Calibri" panose="020F0502020204030204" pitchFamily="34" charset="0"/>
                        </a:rPr>
                        <a:t>More children engage with active clubs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omic Sans MS" panose="030F0702030302020204" pitchFamily="66" charset="0"/>
                          <a:cs typeface="Calibri" panose="020F0502020204030204" pitchFamily="34" charset="0"/>
                        </a:rPr>
                        <a:t>Girls football</a:t>
                      </a: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600" dirty="0">
                          <a:solidFill>
                            <a:schemeClr val="tx1"/>
                          </a:solidFill>
                          <a:latin typeface="Comic Sans MS" panose="030F0702030302020204" pitchFamily="66" charset="0"/>
                          <a:cs typeface="Calibri" panose="020F0502020204030204" pitchFamily="34" charset="0"/>
                        </a:rPr>
                        <a:t>Boys clubs</a:t>
                      </a: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600" dirty="0">
                          <a:solidFill>
                            <a:schemeClr val="tx1"/>
                          </a:solidFill>
                          <a:latin typeface="Comic Sans MS" panose="030F0702030302020204" pitchFamily="66" charset="0"/>
                          <a:cs typeface="Calibri" panose="020F0502020204030204" pitchFamily="34" charset="0"/>
                        </a:rPr>
                        <a:t>Lunchtime clubs e.g. skipping</a:t>
                      </a: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600" dirty="0">
                          <a:solidFill>
                            <a:schemeClr val="tx1"/>
                          </a:solidFill>
                          <a:latin typeface="Comic Sans MS" panose="030F0702030302020204" pitchFamily="66" charset="0"/>
                          <a:cs typeface="Calibri" panose="020F0502020204030204" pitchFamily="34" charset="0"/>
                        </a:rPr>
                        <a:t>Children running clubs</a:t>
                      </a: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600" dirty="0">
                          <a:solidFill>
                            <a:schemeClr val="tx1"/>
                          </a:solidFill>
                          <a:latin typeface="Comic Sans MS" panose="030F0702030302020204" pitchFamily="66" charset="0"/>
                          <a:cs typeface="Calibri" panose="020F0502020204030204" pitchFamily="34" charset="0"/>
                        </a:rPr>
                        <a:t>Orienteering refreshed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omic Sans MS" panose="030F0702030302020204" pitchFamily="66" charset="0"/>
                          <a:cs typeface="Calibri" panose="020F0502020204030204" pitchFamily="34" charset="0"/>
                        </a:rPr>
                        <a:t>Children say they are enjoying</a:t>
                      </a: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600" dirty="0">
                          <a:solidFill>
                            <a:schemeClr val="tx1"/>
                          </a:solidFill>
                          <a:latin typeface="Comic Sans MS" panose="030F0702030302020204" pitchFamily="66" charset="0"/>
                          <a:cs typeface="Calibri" panose="020F0502020204030204" pitchFamily="34" charset="0"/>
                        </a:rPr>
                        <a:t>Children supported to run more clubs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omic Sans MS" panose="030F0702030302020204" pitchFamily="66" charset="0"/>
                          <a:cs typeface="Calibri" panose="020F0502020204030204" pitchFamily="34" charset="0"/>
                        </a:rPr>
                        <a:t>Observe Children busy, range of clubs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omic Sans MS" panose="030F0702030302020204" pitchFamily="66"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omic Sans MS" panose="030F0702030302020204" pitchFamily="66" charset="0"/>
                          <a:ea typeface="+mn-ea"/>
                          <a:cs typeface="Calibri" panose="020F0502020204030204" pitchFamily="34" charset="0"/>
                        </a:rPr>
                        <a:t>Are the improvements sustainable? How?</a:t>
                      </a:r>
                      <a:endParaRPr lang="en-US" sz="700" b="1" dirty="0">
                        <a:solidFill>
                          <a:sysClr val="windowText" lastClr="000000"/>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omic Sans MS" panose="030F0702030302020204" pitchFamily="66" charset="0"/>
                          <a:cs typeface="Calibri" panose="020F0502020204030204" pitchFamily="34" charset="0"/>
                        </a:rPr>
                        <a:t>Approx. cost</a:t>
                      </a:r>
                      <a:endParaRPr lang="en-GB" sz="700" b="1"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omic Sans MS" panose="030F0702030302020204" pitchFamily="66" charset="0"/>
                          <a:cs typeface="Calibri" panose="020F0502020204030204" pitchFamily="34" charset="0"/>
                        </a:rPr>
                        <a:t>Evaluate</a:t>
                      </a:r>
                      <a:r>
                        <a:rPr lang="en-US" sz="700" b="1" dirty="0">
                          <a:latin typeface="Comic Sans MS" panose="030F0702030302020204" pitchFamily="66" charset="0"/>
                          <a:cs typeface="Calibri" panose="020F0502020204030204" pitchFamily="34" charset="0"/>
                        </a:rPr>
                        <a:t> </a:t>
                      </a:r>
                      <a:r>
                        <a:rPr lang="en-US" sz="500" b="1" dirty="0">
                          <a:latin typeface="Comic Sans MS" panose="030F0702030302020204" pitchFamily="66"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solidFill>
                            <a:schemeClr val="tx1"/>
                          </a:solidFill>
                          <a:latin typeface="Comic Sans MS" panose="030F0702030302020204" pitchFamily="66" charset="0"/>
                          <a:cs typeface="Calibri" panose="020F0502020204030204" pitchFamily="34" charset="0"/>
                        </a:rPr>
                        <a:t>Children have run some clubs</a:t>
                      </a:r>
                    </a:p>
                    <a:p>
                      <a:pPr algn="l">
                        <a:lnSpc>
                          <a:spcPct val="100000"/>
                        </a:lnSpc>
                      </a:pPr>
                      <a:r>
                        <a:rPr lang="en-US" sz="700" dirty="0">
                          <a:solidFill>
                            <a:schemeClr val="tx1"/>
                          </a:solidFill>
                          <a:latin typeface="Comic Sans MS" panose="030F0702030302020204" pitchFamily="66" charset="0"/>
                          <a:cs typeface="Calibri" panose="020F0502020204030204" pitchFamily="34" charset="0"/>
                        </a:rPr>
                        <a:t>Skipping</a:t>
                      </a:r>
                    </a:p>
                    <a:p>
                      <a:pPr algn="l">
                        <a:lnSpc>
                          <a:spcPct val="100000"/>
                        </a:lnSpc>
                      </a:pPr>
                      <a:r>
                        <a:rPr lang="en-US" sz="700" dirty="0">
                          <a:solidFill>
                            <a:schemeClr val="tx1"/>
                          </a:solidFill>
                          <a:latin typeface="Comic Sans MS" panose="030F0702030302020204" pitchFamily="66" charset="0"/>
                          <a:cs typeface="Calibri" panose="020F0502020204030204" pitchFamily="34" charset="0"/>
                        </a:rPr>
                        <a:t>Den building</a:t>
                      </a:r>
                    </a:p>
                    <a:p>
                      <a:pPr algn="l">
                        <a:lnSpc>
                          <a:spcPct val="100000"/>
                        </a:lnSpc>
                      </a:pPr>
                      <a:r>
                        <a:rPr lang="en-US" sz="700" dirty="0">
                          <a:solidFill>
                            <a:schemeClr val="tx1"/>
                          </a:solidFill>
                          <a:latin typeface="Comic Sans MS" panose="030F0702030302020204" pitchFamily="66" charset="0"/>
                          <a:cs typeface="Calibri" panose="020F0502020204030204" pitchFamily="34" charset="0"/>
                        </a:rPr>
                        <a:t>Long skipping</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solidFill>
                            <a:schemeClr val="tx1"/>
                          </a:solidFill>
                          <a:latin typeface="Comic Sans MS" panose="030F0702030302020204" pitchFamily="66" charset="0"/>
                          <a:cs typeface="Calibri" panose="020F0502020204030204" pitchFamily="34" charset="0"/>
                        </a:rPr>
                        <a:t>Yes as children are Y4</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700" dirty="0">
                        <a:solidFill>
                          <a:schemeClr val="tx1"/>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b="1" dirty="0">
                          <a:solidFill>
                            <a:schemeClr val="tx1"/>
                          </a:solidFill>
                          <a:latin typeface="Comic Sans MS" panose="030F0702030302020204" pitchFamily="66" charset="0"/>
                          <a:cs typeface="Calibri" panose="020F0502020204030204" pitchFamily="34" charset="0"/>
                        </a:rPr>
                        <a:t>£1000 to top up playtimes for the children to run their clubs</a:t>
                      </a:r>
                    </a:p>
                    <a:p>
                      <a:pPr algn="l">
                        <a:lnSpc>
                          <a:spcPct val="100000"/>
                        </a:lnSpc>
                      </a:pPr>
                      <a:endParaRPr lang="en-US" sz="700" b="1"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700" b="1" dirty="0">
                          <a:solidFill>
                            <a:schemeClr val="tx1"/>
                          </a:solidFill>
                          <a:latin typeface="Comic Sans MS" panose="030F0702030302020204" pitchFamily="66" charset="0"/>
                          <a:cs typeface="Calibri" panose="020F0502020204030204" pitchFamily="34" charset="0"/>
                        </a:rPr>
                        <a:t>£500 outdoor adventure</a:t>
                      </a:r>
                    </a:p>
                    <a:p>
                      <a:pPr algn="l">
                        <a:lnSpc>
                          <a:spcPct val="100000"/>
                        </a:lnSpc>
                      </a:pPr>
                      <a:endParaRPr lang="en-US" sz="700" b="1" dirty="0">
                        <a:solidFill>
                          <a:schemeClr val="tx1"/>
                        </a:solidFill>
                        <a:latin typeface="Comic Sans MS" panose="030F0702030302020204" pitchFamily="66" charset="0"/>
                        <a:cs typeface="Calibri" panose="020F0502020204030204" pitchFamily="34" charset="0"/>
                      </a:endParaRPr>
                    </a:p>
                    <a:p>
                      <a:pPr algn="l">
                        <a:lnSpc>
                          <a:spcPct val="100000"/>
                        </a:lnSpc>
                      </a:pPr>
                      <a:r>
                        <a:rPr lang="en-US" sz="700" b="1" dirty="0">
                          <a:solidFill>
                            <a:schemeClr val="tx1"/>
                          </a:solidFill>
                          <a:latin typeface="Comic Sans MS" panose="030F0702030302020204" pitchFamily="66" charset="0"/>
                          <a:cs typeface="Calibri" panose="020F0502020204030204" pitchFamily="34" charset="0"/>
                        </a:rPr>
                        <a:t>Staff to run clubs £2000</a:t>
                      </a:r>
                    </a:p>
                    <a:p>
                      <a:pPr algn="l">
                        <a:lnSpc>
                          <a:spcPct val="100000"/>
                        </a:lnSpc>
                      </a:pPr>
                      <a:endParaRPr lang="en-US" sz="700" dirty="0">
                        <a:solidFill>
                          <a:schemeClr val="tx1"/>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F2AFC-9A7C-DB8D-90BA-312A1E67F5A5}"/>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6EA4D50-E9BD-B19E-DF26-D7A38A9C06E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7415927F-87F2-05EB-8DD1-359F1166BACC}"/>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6FC2DE98-3E8B-8664-0AF1-4BC465269E4A}"/>
              </a:ext>
            </a:extLst>
          </p:cNvPr>
          <p:cNvGraphicFramePr>
            <a:graphicFrameLocks noGrp="1"/>
          </p:cNvGraphicFramePr>
          <p:nvPr>
            <p:extLst>
              <p:ext uri="{D42A27DB-BD31-4B8C-83A1-F6EECF244321}">
                <p14:modId xmlns:p14="http://schemas.microsoft.com/office/powerpoint/2010/main" val="3195266067"/>
              </p:ext>
            </p:extLst>
          </p:nvPr>
        </p:nvGraphicFramePr>
        <p:xfrm>
          <a:off x="294842" y="694098"/>
          <a:ext cx="5530128" cy="33832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omic Sans MS" panose="030F0702030302020204" pitchFamily="66"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omic Sans MS" panose="030F0702030302020204" pitchFamily="66" charset="0"/>
                          <a:ea typeface="+mn-ea"/>
                          <a:cs typeface="Calibri" panose="020F0502020204030204" pitchFamily="34" charset="0"/>
                        </a:rPr>
                        <a:t>Implementation - How will you achieve this?</a:t>
                      </a:r>
                      <a:endParaRPr lang="en-US" sz="700" dirty="0">
                        <a:solidFill>
                          <a:sysClr val="windowText" lastClr="000000"/>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omic Sans MS" panose="030F0702030302020204" pitchFamily="66" charset="0"/>
                          <a:cs typeface="Calibri" panose="020F0502020204030204" pitchFamily="34" charset="0"/>
                        </a:rPr>
                        <a:t>Supporting evidence</a:t>
                      </a:r>
                      <a:endParaRPr lang="en-GB" sz="700"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omic Sans MS" panose="030F0702030302020204" pitchFamily="66" charset="0"/>
                          <a:cs typeface="Calibri" panose="020F0502020204030204" pitchFamily="34" charset="0"/>
                        </a:rPr>
                        <a:t>Plan and monitor</a:t>
                      </a:r>
                      <a:br>
                        <a:rPr lang="en-US" sz="700" b="1" dirty="0">
                          <a:effectLst/>
                          <a:latin typeface="Comic Sans MS" panose="030F0702030302020204" pitchFamily="66" charset="0"/>
                          <a:cs typeface="Calibri" panose="020F0502020204030204" pitchFamily="34" charset="0"/>
                        </a:rPr>
                      </a:br>
                      <a:r>
                        <a:rPr lang="en-US" sz="500" b="1" dirty="0">
                          <a:effectLst/>
                          <a:latin typeface="Comic Sans MS" panose="030F0702030302020204" pitchFamily="66"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omic Sans MS" panose="030F0702030302020204" pitchFamily="66"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omic Sans MS" panose="030F0702030302020204" pitchFamily="66" charset="0"/>
                          <a:cs typeface="Calibri" panose="020F0502020204030204" pitchFamily="34" charset="0"/>
                        </a:rPr>
                        <a:t>Add text here</a:t>
                      </a: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omic Sans MS" panose="030F0702030302020204" pitchFamily="66" charset="0"/>
                          <a:cs typeface="Calibri" panose="020F0502020204030204" pitchFamily="34" charset="0"/>
                        </a:rPr>
                        <a:t>Add text here</a:t>
                      </a: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omic Sans MS" panose="030F0702030302020204" pitchFamily="66" charset="0"/>
                          <a:cs typeface="Calibri" panose="020F0502020204030204" pitchFamily="34" charset="0"/>
                        </a:rPr>
                        <a:t>Add text here</a:t>
                      </a: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27330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omic Sans MS" panose="030F0702030302020204" pitchFamily="66"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omic Sans MS" panose="030F0702030302020204" pitchFamily="66" charset="0"/>
                          <a:ea typeface="+mn-ea"/>
                          <a:cs typeface="Calibri" panose="020F0502020204030204" pitchFamily="34" charset="0"/>
                        </a:rPr>
                        <a:t>Are the improvements sustainable? How?</a:t>
                      </a:r>
                      <a:endParaRPr lang="en-US" sz="700" b="1" dirty="0">
                        <a:solidFill>
                          <a:sysClr val="windowText" lastClr="000000"/>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omic Sans MS" panose="030F0702030302020204" pitchFamily="66" charset="0"/>
                          <a:cs typeface="Calibri" panose="020F0502020204030204" pitchFamily="34" charset="0"/>
                        </a:rPr>
                        <a:t>Approx. cost</a:t>
                      </a:r>
                      <a:endParaRPr lang="en-GB" sz="700" b="1"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omic Sans MS" panose="030F0702030302020204" pitchFamily="66" charset="0"/>
                          <a:cs typeface="Calibri" panose="020F0502020204030204" pitchFamily="34" charset="0"/>
                        </a:rPr>
                        <a:t>Evaluate</a:t>
                      </a:r>
                      <a:r>
                        <a:rPr lang="en-US" sz="700" b="1" dirty="0">
                          <a:latin typeface="Comic Sans MS" panose="030F0702030302020204" pitchFamily="66" charset="0"/>
                          <a:cs typeface="Calibri" panose="020F0502020204030204" pitchFamily="34" charset="0"/>
                        </a:rPr>
                        <a:t> </a:t>
                      </a:r>
                      <a:r>
                        <a:rPr lang="en-US" sz="500" b="1" dirty="0">
                          <a:latin typeface="Comic Sans MS" panose="030F0702030302020204" pitchFamily="66"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700" dirty="0">
                        <a:solidFill>
                          <a:schemeClr val="tx1"/>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700" dirty="0">
                        <a:solidFill>
                          <a:schemeClr val="tx1"/>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700" dirty="0">
                        <a:solidFill>
                          <a:schemeClr val="tx1"/>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700" dirty="0">
                        <a:solidFill>
                          <a:schemeClr val="tx1"/>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72053214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CE93F1CA848E741901AE140337553DE" ma:contentTypeVersion="14" ma:contentTypeDescription="Create a new document." ma:contentTypeScope="" ma:versionID="13a3ce09eccff0803a905c9fbc75b4bc">
  <xsd:schema xmlns:xsd="http://www.w3.org/2001/XMLSchema" xmlns:xs="http://www.w3.org/2001/XMLSchema" xmlns:p="http://schemas.microsoft.com/office/2006/metadata/properties" xmlns:ns2="488e6efc-ba9a-4cab-a2d2-72c4d29657a4" xmlns:ns3="7e92129c-fdf6-4e15-81b3-3e1acf108bcd" targetNamespace="http://schemas.microsoft.com/office/2006/metadata/properties" ma:root="true" ma:fieldsID="c2d4ef2e85a9b2cf14ed36bba36dab34" ns2:_="" ns3:_="">
    <xsd:import namespace="488e6efc-ba9a-4cab-a2d2-72c4d29657a4"/>
    <xsd:import namespace="7e92129c-fdf6-4e15-81b3-3e1acf108bcd"/>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Location" minOccurs="0"/>
                <xsd:element ref="ns2:MediaServiceOCR"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8e6efc-ba9a-4cab-a2d2-72c4d29657a4"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8f9ec822-9cd6-4e9a-b8d5-c09254d12230"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Location" ma:index="18" nillable="true" ma:displayName="Location" ma:indexed="true" ma:internalName="MediaServiceLocatio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e92129c-fdf6-4e15-81b3-3e1acf108bcd"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c67ff7ba-8a29-4e5a-b431-b61e657a75ff}" ma:internalName="TaxCatchAll" ma:showField="CatchAllData" ma:web="7e92129c-fdf6-4e15-81b3-3e1acf108bc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488e6efc-ba9a-4cab-a2d2-72c4d29657a4">
      <Terms xmlns="http://schemas.microsoft.com/office/infopath/2007/PartnerControls"/>
    </lcf76f155ced4ddcb4097134ff3c332f>
    <TaxCatchAll xmlns="7e92129c-fdf6-4e15-81b3-3e1acf108bcd" xsi:nil="true"/>
  </documentManagement>
</p:properties>
</file>

<file path=customXml/itemProps1.xml><?xml version="1.0" encoding="utf-8"?>
<ds:datastoreItem xmlns:ds="http://schemas.openxmlformats.org/officeDocument/2006/customXml" ds:itemID="{DE2A32E1-7F5A-4A64-A91E-78BB6C27F638}"/>
</file>

<file path=customXml/itemProps2.xml><?xml version="1.0" encoding="utf-8"?>
<ds:datastoreItem xmlns:ds="http://schemas.openxmlformats.org/officeDocument/2006/customXml" ds:itemID="{6339A0D4-A199-4B3B-B3B9-437521ACE3A6}"/>
</file>

<file path=customXml/itemProps3.xml><?xml version="1.0" encoding="utf-8"?>
<ds:datastoreItem xmlns:ds="http://schemas.openxmlformats.org/officeDocument/2006/customXml" ds:itemID="{50902EB6-930E-4BB5-A48D-630CA11E3D18}"/>
</file>

<file path=docProps/app.xml><?xml version="1.0" encoding="utf-8"?>
<Properties xmlns="http://schemas.openxmlformats.org/officeDocument/2006/extended-properties" xmlns:vt="http://schemas.openxmlformats.org/officeDocument/2006/docPropsVTypes">
  <Template>Office Theme</Template>
  <TotalTime>1447</TotalTime>
  <Words>2646</Words>
  <Application>Microsoft Office PowerPoint</Application>
  <PresentationFormat>Custom</PresentationFormat>
  <Paragraphs>468</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Aptos</vt:lpstr>
      <vt:lpstr>Aptos Display</vt:lpstr>
      <vt:lpstr>Arial</vt:lpstr>
      <vt:lpstr>Calibri</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Rock</dc:creator>
  <cp:lastModifiedBy>Admin</cp:lastModifiedBy>
  <cp:revision>17</cp:revision>
  <cp:lastPrinted>2026-01-27T09:36:05Z</cp:lastPrinted>
  <dcterms:created xsi:type="dcterms:W3CDTF">2025-10-08T18:09:30Z</dcterms:created>
  <dcterms:modified xsi:type="dcterms:W3CDTF">2026-01-27T10:00:19Z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0x0101005CE93F1CA848E741901AE140337553DE</vt:lpwstr>
  </property>
</Properties>
</file>